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4.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5.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6.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7.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8.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19.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20.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drawings/drawing21.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drawings/drawing22.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419" r:id="rId3"/>
    <p:sldId id="533" r:id="rId4"/>
    <p:sldId id="534" r:id="rId5"/>
    <p:sldId id="532" r:id="rId6"/>
    <p:sldId id="331" r:id="rId7"/>
    <p:sldId id="509" r:id="rId8"/>
    <p:sldId id="282" r:id="rId9"/>
    <p:sldId id="510" r:id="rId10"/>
    <p:sldId id="511" r:id="rId11"/>
    <p:sldId id="512" r:id="rId12"/>
    <p:sldId id="513" r:id="rId13"/>
    <p:sldId id="281" r:id="rId14"/>
    <p:sldId id="514" r:id="rId15"/>
    <p:sldId id="515" r:id="rId16"/>
    <p:sldId id="516" r:id="rId17"/>
    <p:sldId id="517" r:id="rId18"/>
    <p:sldId id="518" r:id="rId19"/>
    <p:sldId id="519" r:id="rId20"/>
    <p:sldId id="280" r:id="rId21"/>
    <p:sldId id="520" r:id="rId22"/>
    <p:sldId id="521" r:id="rId23"/>
    <p:sldId id="522" r:id="rId24"/>
    <p:sldId id="523" r:id="rId25"/>
    <p:sldId id="524" r:id="rId26"/>
    <p:sldId id="279" r:id="rId27"/>
    <p:sldId id="525" r:id="rId28"/>
    <p:sldId id="526" r:id="rId29"/>
    <p:sldId id="527" r:id="rId30"/>
    <p:sldId id="528" r:id="rId31"/>
    <p:sldId id="529" r:id="rId32"/>
    <p:sldId id="278" r:id="rId33"/>
    <p:sldId id="530" r:id="rId34"/>
    <p:sldId id="531" r:id="rId35"/>
    <p:sldId id="535" r:id="rId36"/>
    <p:sldId id="501" r:id="rId37"/>
    <p:sldId id="536" r:id="rId38"/>
    <p:sldId id="537" r:id="rId39"/>
    <p:sldId id="540" r:id="rId40"/>
    <p:sldId id="348" r:id="rId41"/>
    <p:sldId id="538" r:id="rId42"/>
    <p:sldId id="53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BFC560-DAEC-7441-C9E0-3080E6BED028}" name="Gary Pienaar" initials="GP" userId="S::GPienaar@hsrc.ac.za::c089a8e7-ef35-406a-b171-b883d764aff2" providerId="AD"/>
  <p188:author id="{7311C497-470F-D77F-8F4C-B0330FBE4CC6}" name="Benjamin Roberts" initials="BR" userId="75bf62d2c2bbc15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oleObject" Target="../embeddings/oleObject7.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3.xml"/><Relationship Id="rId4" Type="http://schemas.openxmlformats.org/officeDocument/2006/relationships/oleObject" Target="https://hsrcacza-my.sharepoint.com/personal/sgordon_hsrc_ac_za/Documents/Book_PPFA.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4.xml"/><Relationship Id="rId4" Type="http://schemas.openxmlformats.org/officeDocument/2006/relationships/oleObject" Target="https://hsrcacza-my.sharepoint.com/personal/sgordon_hsrc_ac_za/Documents/Book_PPFA.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5.xml"/><Relationship Id="rId4" Type="http://schemas.openxmlformats.org/officeDocument/2006/relationships/oleObject" Target="https://hsrcacza-my.sharepoint.com/personal/sgordon_hsrc_ac_za/Documents/Book_PPFA.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6.xml"/><Relationship Id="rId4" Type="http://schemas.openxmlformats.org/officeDocument/2006/relationships/oleObject" Target="https://hsrcacza-my.sharepoint.com/personal/sgordon_hsrc_ac_za/Documents/Book_PPFA.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7.xml"/><Relationship Id="rId4" Type="http://schemas.openxmlformats.org/officeDocument/2006/relationships/oleObject" Target="../embeddings/oleObject11.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8.xml"/><Relationship Id="rId4" Type="http://schemas.openxmlformats.org/officeDocument/2006/relationships/oleObject" Target="https://hsrcacza-my.sharepoint.com/personal/sgordon_hsrc_ac_za/Documents/Book_PPF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https://hsrcacza-my.sharepoint.com/personal/sgordon_hsrc_ac_za/Documents/Book_PPFA.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9.xml"/><Relationship Id="rId4" Type="http://schemas.openxmlformats.org/officeDocument/2006/relationships/oleObject" Target="../embeddings/oleObject12.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0.xml"/><Relationship Id="rId4" Type="http://schemas.openxmlformats.org/officeDocument/2006/relationships/oleObject" Target="../embeddings/oleObject13.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21.xml"/><Relationship Id="rId4" Type="http://schemas.openxmlformats.org/officeDocument/2006/relationships/oleObject" Target="../embeddings/oleObject14.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2.xml"/><Relationship Id="rId4" Type="http://schemas.openxmlformats.org/officeDocument/2006/relationships/oleObject" Target="../embeddings/oleObject15.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https://hsrcacza-my.sharepoint.com/personal/sgordon_hsrc_ac_za/Documents/Book_PPF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https://hsrcacza-my.sharepoint.com/personal/sgordon_hsrc_ac_za/Documents/Book_PPF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BD26-4804-B058-BF4158D0AC7A}"/>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BD26-4804-B058-BF4158D0AC7A}"/>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BD26-4804-B058-BF4158D0AC7A}"/>
              </c:ext>
            </c:extLst>
          </c:dPt>
          <c:dPt>
            <c:idx val="3"/>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7-BD26-4804-B058-BF4158D0AC7A}"/>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9-BD26-4804-B058-BF4158D0AC7A}"/>
              </c:ext>
            </c:extLst>
          </c:dPt>
          <c:dPt>
            <c:idx val="5"/>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A-4A6C-4999-B876-C953CF633BD9}"/>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Sheet1!$M$3:$M$8</c:f>
              <c:strCache>
                <c:ptCount val="6"/>
                <c:pt idx="0">
                  <c:v>Very satisfied</c:v>
                </c:pt>
                <c:pt idx="1">
                  <c:v>Satisfied</c:v>
                </c:pt>
                <c:pt idx="2">
                  <c:v>Neither satisfied nor dissatisfied</c:v>
                </c:pt>
                <c:pt idx="3">
                  <c:v>Dissatisfied</c:v>
                </c:pt>
                <c:pt idx="4">
                  <c:v>Very dissatisfied</c:v>
                </c:pt>
                <c:pt idx="5">
                  <c:v>(Do not know)</c:v>
                </c:pt>
              </c:strCache>
            </c:strRef>
          </c:cat>
          <c:val>
            <c:numRef>
              <c:f>Sheet1!$N$3:$N$8</c:f>
              <c:numCache>
                <c:formatCode>0</c:formatCode>
                <c:ptCount val="6"/>
                <c:pt idx="0">
                  <c:v>3.298</c:v>
                </c:pt>
                <c:pt idx="1">
                  <c:v>20.27</c:v>
                </c:pt>
                <c:pt idx="2">
                  <c:v>17.62</c:v>
                </c:pt>
                <c:pt idx="3">
                  <c:v>35.369999999999997</c:v>
                </c:pt>
                <c:pt idx="4">
                  <c:v>22.82</c:v>
                </c:pt>
                <c:pt idx="5">
                  <c:v>0.62109999999999999</c:v>
                </c:pt>
              </c:numCache>
            </c:numRef>
          </c:val>
          <c:extLst>
            <c:ext xmlns:c16="http://schemas.microsoft.com/office/drawing/2014/chart" uri="{C3380CC4-5D6E-409C-BE32-E72D297353CC}">
              <c16:uniqueId val="{0000000A-BD26-4804-B058-BF4158D0AC7A}"/>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A620-49F8-A125-2929F7C91486}"/>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A620-49F8-A125-2929F7C91486}"/>
              </c:ext>
            </c:extLst>
          </c:dPt>
          <c:dPt>
            <c:idx val="2"/>
            <c:invertIfNegative val="0"/>
            <c:bubble3D val="0"/>
            <c:spPr>
              <a:solidFill>
                <a:srgbClr val="4EA72E">
                  <a:lumMod val="60000"/>
                  <a:lumOff val="40000"/>
                </a:srgbClr>
              </a:solidFill>
              <a:ln>
                <a:noFill/>
              </a:ln>
              <a:effectLst/>
            </c:spPr>
            <c:extLst>
              <c:ext xmlns:c16="http://schemas.microsoft.com/office/drawing/2014/chart" uri="{C3380CC4-5D6E-409C-BE32-E72D297353CC}">
                <c16:uniqueId val="{00000005-A620-49F8-A125-2929F7C91486}"/>
              </c:ext>
            </c:extLst>
          </c:dPt>
          <c:dPt>
            <c:idx val="3"/>
            <c:invertIfNegative val="0"/>
            <c:bubble3D val="0"/>
            <c:spPr>
              <a:solidFill>
                <a:srgbClr val="156082">
                  <a:lumMod val="20000"/>
                  <a:lumOff val="80000"/>
                </a:srgbClr>
              </a:solidFill>
              <a:ln>
                <a:noFill/>
              </a:ln>
              <a:effectLst/>
            </c:spPr>
            <c:extLst>
              <c:ext xmlns:c16="http://schemas.microsoft.com/office/drawing/2014/chart" uri="{C3380CC4-5D6E-409C-BE32-E72D297353CC}">
                <c16:uniqueId val="{00000007-A620-49F8-A125-2929F7C91486}"/>
              </c:ext>
            </c:extLst>
          </c:dPt>
          <c:dPt>
            <c:idx val="4"/>
            <c:invertIfNegative val="0"/>
            <c:bubble3D val="0"/>
            <c:spPr>
              <a:solidFill>
                <a:srgbClr val="0E2841">
                  <a:lumMod val="50000"/>
                  <a:lumOff val="50000"/>
                </a:srgbClr>
              </a:solidFill>
              <a:ln>
                <a:noFill/>
              </a:ln>
              <a:effectLst/>
            </c:spPr>
            <c:extLst>
              <c:ext xmlns:c16="http://schemas.microsoft.com/office/drawing/2014/chart" uri="{C3380CC4-5D6E-409C-BE32-E72D297353CC}">
                <c16:uniqueId val="{00000009-A620-49F8-A125-2929F7C91486}"/>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B-A620-49F8-A125-2929F7C9148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Sheet1!$S$131:$S$136</c:f>
              <c:strCache>
                <c:ptCount val="6"/>
                <c:pt idx="0">
                  <c:v>Far too little</c:v>
                </c:pt>
                <c:pt idx="1">
                  <c:v>Too little</c:v>
                </c:pt>
                <c:pt idx="2">
                  <c:v>Enough</c:v>
                </c:pt>
                <c:pt idx="3">
                  <c:v>Too much</c:v>
                </c:pt>
                <c:pt idx="4">
                  <c:v>Far too much</c:v>
                </c:pt>
                <c:pt idx="5">
                  <c:v>(Do not know)</c:v>
                </c:pt>
              </c:strCache>
            </c:strRef>
          </c:cat>
          <c:val>
            <c:numRef>
              <c:f>Sheet1!$T$131:$T$136</c:f>
              <c:numCache>
                <c:formatCode>0</c:formatCode>
                <c:ptCount val="6"/>
                <c:pt idx="0">
                  <c:v>33.08</c:v>
                </c:pt>
                <c:pt idx="1">
                  <c:v>23.94</c:v>
                </c:pt>
                <c:pt idx="2">
                  <c:v>23.81</c:v>
                </c:pt>
                <c:pt idx="3">
                  <c:v>5.1059999999999999</c:v>
                </c:pt>
                <c:pt idx="4">
                  <c:v>3.2519999999999998</c:v>
                </c:pt>
                <c:pt idx="5">
                  <c:v>10.81</c:v>
                </c:pt>
              </c:numCache>
            </c:numRef>
          </c:val>
          <c:extLst>
            <c:ext xmlns:c16="http://schemas.microsoft.com/office/drawing/2014/chart" uri="{C3380CC4-5D6E-409C-BE32-E72D297353CC}">
              <c16:uniqueId val="{0000000C-A620-49F8-A125-2929F7C91486}"/>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2593-4054-9E66-9D9AA2B0B7DF}"/>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2593-4054-9E66-9D9AA2B0B7DF}"/>
              </c:ext>
            </c:extLst>
          </c:dPt>
          <c:dPt>
            <c:idx val="2"/>
            <c:invertIfNegative val="0"/>
            <c:bubble3D val="0"/>
            <c:spPr>
              <a:solidFill>
                <a:srgbClr val="4EA72E">
                  <a:lumMod val="60000"/>
                  <a:lumOff val="40000"/>
                </a:srgbClr>
              </a:solidFill>
              <a:ln>
                <a:noFill/>
              </a:ln>
              <a:effectLst/>
            </c:spPr>
            <c:extLst>
              <c:ext xmlns:c16="http://schemas.microsoft.com/office/drawing/2014/chart" uri="{C3380CC4-5D6E-409C-BE32-E72D297353CC}">
                <c16:uniqueId val="{00000005-2593-4054-9E66-9D9AA2B0B7DF}"/>
              </c:ext>
            </c:extLst>
          </c:dPt>
          <c:dPt>
            <c:idx val="3"/>
            <c:invertIfNegative val="0"/>
            <c:bubble3D val="0"/>
            <c:spPr>
              <a:solidFill>
                <a:srgbClr val="0E2841">
                  <a:lumMod val="10000"/>
                  <a:lumOff val="90000"/>
                </a:srgbClr>
              </a:solidFill>
              <a:ln>
                <a:noFill/>
              </a:ln>
              <a:effectLst/>
            </c:spPr>
            <c:extLst>
              <c:ext xmlns:c16="http://schemas.microsoft.com/office/drawing/2014/chart" uri="{C3380CC4-5D6E-409C-BE32-E72D297353CC}">
                <c16:uniqueId val="{00000007-2593-4054-9E66-9D9AA2B0B7DF}"/>
              </c:ext>
            </c:extLst>
          </c:dPt>
          <c:dPt>
            <c:idx val="4"/>
            <c:invertIfNegative val="0"/>
            <c:bubble3D val="0"/>
            <c:spPr>
              <a:solidFill>
                <a:srgbClr val="0E2841">
                  <a:lumMod val="50000"/>
                  <a:lumOff val="50000"/>
                </a:srgbClr>
              </a:solidFill>
              <a:ln>
                <a:noFill/>
              </a:ln>
              <a:effectLst/>
            </c:spPr>
            <c:extLst>
              <c:ext xmlns:c16="http://schemas.microsoft.com/office/drawing/2014/chart" uri="{C3380CC4-5D6E-409C-BE32-E72D297353CC}">
                <c16:uniqueId val="{00000009-2593-4054-9E66-9D9AA2B0B7DF}"/>
              </c:ext>
            </c:extLst>
          </c:dPt>
          <c:dPt>
            <c:idx val="5"/>
            <c:invertIfNegative val="0"/>
            <c:bubble3D val="0"/>
            <c:spPr>
              <a:solidFill>
                <a:srgbClr val="E8E8E8">
                  <a:lumMod val="50000"/>
                </a:srgbClr>
              </a:solidFill>
              <a:ln>
                <a:noFill/>
              </a:ln>
              <a:effectLst/>
            </c:spPr>
            <c:extLst>
              <c:ext xmlns:c16="http://schemas.microsoft.com/office/drawing/2014/chart" uri="{C3380CC4-5D6E-409C-BE32-E72D297353CC}">
                <c16:uniqueId val="{0000000B-2593-4054-9E66-9D9AA2B0B7DF}"/>
              </c:ext>
            </c:extLst>
          </c:dPt>
          <c:dPt>
            <c:idx val="6"/>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D-2593-4054-9E66-9D9AA2B0B7DF}"/>
              </c:ext>
            </c:extLst>
          </c:dPt>
          <c:dLbls>
            <c:dLbl>
              <c:idx val="2"/>
              <c:tx>
                <c:rich>
                  <a:bodyPr/>
                  <a:lstStyle/>
                  <a:p>
                    <a:fld id="{5529782B-80D6-4B37-8914-8CB5F1016109}" type="VALUE">
                      <a:rPr lang="en-US" sz="1800"/>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593-4054-9E66-9D9AA2B0B7D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Sheet1!$AG$24:$AG$30</c:f>
              <c:strCache>
                <c:ptCount val="7"/>
                <c:pt idx="0">
                  <c:v>Far too low</c:v>
                </c:pt>
                <c:pt idx="1">
                  <c:v>Too low</c:v>
                </c:pt>
                <c:pt idx="2">
                  <c:v>About right</c:v>
                </c:pt>
                <c:pt idx="3">
                  <c:v>Too high</c:v>
                </c:pt>
                <c:pt idx="4">
                  <c:v>Far too high</c:v>
                </c:pt>
                <c:pt idx="5">
                  <c:v>(Refusal)</c:v>
                </c:pt>
                <c:pt idx="6">
                  <c:v>(Don’t know)</c:v>
                </c:pt>
              </c:strCache>
            </c:strRef>
          </c:cat>
          <c:val>
            <c:numRef>
              <c:f>Sheet1!$AH$24:$AH$30</c:f>
              <c:numCache>
                <c:formatCode>0</c:formatCode>
                <c:ptCount val="7"/>
                <c:pt idx="0">
                  <c:v>4.97</c:v>
                </c:pt>
                <c:pt idx="1">
                  <c:v>4.9710000000000001</c:v>
                </c:pt>
                <c:pt idx="2">
                  <c:v>28.6</c:v>
                </c:pt>
                <c:pt idx="3">
                  <c:v>18.61</c:v>
                </c:pt>
                <c:pt idx="4">
                  <c:v>26.6</c:v>
                </c:pt>
                <c:pt idx="5">
                  <c:v>2.0019999999999998</c:v>
                </c:pt>
                <c:pt idx="6">
                  <c:v>14.25</c:v>
                </c:pt>
              </c:numCache>
            </c:numRef>
          </c:val>
          <c:extLst>
            <c:ext xmlns:c16="http://schemas.microsoft.com/office/drawing/2014/chart" uri="{C3380CC4-5D6E-409C-BE32-E72D297353CC}">
              <c16:uniqueId val="{0000000E-2593-4054-9E66-9D9AA2B0B7DF}"/>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5742067285834"/>
          <c:y val="0"/>
          <c:w val="0.77430184689674075"/>
          <c:h val="0.86932053190207426"/>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6E26-4B5B-B278-FFDCFF4DE0B2}"/>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6E26-4B5B-B278-FFDCFF4DE0B2}"/>
              </c:ext>
            </c:extLst>
          </c:dPt>
          <c:dPt>
            <c:idx val="2"/>
            <c:invertIfNegative val="0"/>
            <c:bubble3D val="0"/>
            <c:spPr>
              <a:solidFill>
                <a:srgbClr val="4EA72E">
                  <a:lumMod val="60000"/>
                  <a:lumOff val="40000"/>
                </a:srgbClr>
              </a:solidFill>
              <a:ln>
                <a:noFill/>
              </a:ln>
              <a:effectLst/>
            </c:spPr>
            <c:extLst>
              <c:ext xmlns:c16="http://schemas.microsoft.com/office/drawing/2014/chart" uri="{C3380CC4-5D6E-409C-BE32-E72D297353CC}">
                <c16:uniqueId val="{00000005-6E26-4B5B-B278-FFDCFF4DE0B2}"/>
              </c:ext>
            </c:extLst>
          </c:dPt>
          <c:dPt>
            <c:idx val="3"/>
            <c:invertIfNegative val="0"/>
            <c:bubble3D val="0"/>
            <c:spPr>
              <a:solidFill>
                <a:srgbClr val="0E2841">
                  <a:lumMod val="10000"/>
                  <a:lumOff val="90000"/>
                </a:srgbClr>
              </a:solidFill>
              <a:ln>
                <a:noFill/>
              </a:ln>
              <a:effectLst/>
            </c:spPr>
            <c:extLst>
              <c:ext xmlns:c16="http://schemas.microsoft.com/office/drawing/2014/chart" uri="{C3380CC4-5D6E-409C-BE32-E72D297353CC}">
                <c16:uniqueId val="{00000007-6E26-4B5B-B278-FFDCFF4DE0B2}"/>
              </c:ext>
            </c:extLst>
          </c:dPt>
          <c:dPt>
            <c:idx val="4"/>
            <c:invertIfNegative val="0"/>
            <c:bubble3D val="0"/>
            <c:spPr>
              <a:solidFill>
                <a:srgbClr val="0E2841">
                  <a:lumMod val="50000"/>
                  <a:lumOff val="50000"/>
                </a:srgbClr>
              </a:solidFill>
              <a:ln>
                <a:noFill/>
              </a:ln>
              <a:effectLst/>
            </c:spPr>
            <c:extLst>
              <c:ext xmlns:c16="http://schemas.microsoft.com/office/drawing/2014/chart" uri="{C3380CC4-5D6E-409C-BE32-E72D297353CC}">
                <c16:uniqueId val="{00000009-6E26-4B5B-B278-FFDCFF4DE0B2}"/>
              </c:ext>
            </c:extLst>
          </c:dPt>
          <c:dPt>
            <c:idx val="5"/>
            <c:invertIfNegative val="0"/>
            <c:bubble3D val="0"/>
            <c:spPr>
              <a:solidFill>
                <a:srgbClr val="E8E8E8">
                  <a:lumMod val="50000"/>
                </a:srgbClr>
              </a:solidFill>
              <a:ln>
                <a:noFill/>
              </a:ln>
              <a:effectLst/>
            </c:spPr>
            <c:extLst>
              <c:ext xmlns:c16="http://schemas.microsoft.com/office/drawing/2014/chart" uri="{C3380CC4-5D6E-409C-BE32-E72D297353CC}">
                <c16:uniqueId val="{0000000B-6E26-4B5B-B278-FFDCFF4DE0B2}"/>
              </c:ext>
            </c:extLst>
          </c:dPt>
          <c:dPt>
            <c:idx val="6"/>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D-6E26-4B5B-B278-FFDCFF4DE0B2}"/>
              </c:ext>
            </c:extLst>
          </c:dPt>
          <c:dLbls>
            <c:dLbl>
              <c:idx val="2"/>
              <c:tx>
                <c:rich>
                  <a:bodyPr/>
                  <a:lstStyle/>
                  <a:p>
                    <a:fld id="{55610770-04C3-4753-A5F2-0BB7CEB97495}" type="VALUE">
                      <a:rPr lang="en-US" sz="1800"/>
                      <a:pPr/>
                      <a:t>[VALUE]</a:t>
                    </a:fld>
                    <a:endParaRPr lang="en-ZA"/>
                  </a:p>
                </c:rich>
              </c:tx>
              <c:showLegendKey val="0"/>
              <c:showVal val="1"/>
              <c:showCatName val="0"/>
              <c:showSerName val="0"/>
              <c:showPercent val="0"/>
              <c:showBubbleSize val="0"/>
              <c:extLst>
                <c:ext xmlns:c15="http://schemas.microsoft.com/office/drawing/2012/chart" uri="{CE6537A1-D6FC-4f65-9D91-7224C49458BB}">
                  <c15:layout>
                    <c:manualLayout>
                      <c:w val="8.4333649295715393E-2"/>
                      <c:h val="6.9797481830666905E-2"/>
                    </c:manualLayout>
                  </c15:layout>
                  <c15:dlblFieldTable/>
                  <c15:showDataLabelsRange val="0"/>
                </c:ext>
                <c:ext xmlns:c16="http://schemas.microsoft.com/office/drawing/2014/chart" uri="{C3380CC4-5D6E-409C-BE32-E72D297353CC}">
                  <c16:uniqueId val="{00000005-6E26-4B5B-B278-FFDCFF4DE0B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Sheet1!$L$55:$L$61</c:f>
              <c:strCache>
                <c:ptCount val="7"/>
                <c:pt idx="0">
                  <c:v>Far too low</c:v>
                </c:pt>
                <c:pt idx="1">
                  <c:v>Too low</c:v>
                </c:pt>
                <c:pt idx="2">
                  <c:v>About right</c:v>
                </c:pt>
                <c:pt idx="3">
                  <c:v>Too high</c:v>
                </c:pt>
                <c:pt idx="4">
                  <c:v>Far too high</c:v>
                </c:pt>
                <c:pt idx="5">
                  <c:v>(Refusal)</c:v>
                </c:pt>
                <c:pt idx="6">
                  <c:v>(Don’t know)</c:v>
                </c:pt>
              </c:strCache>
            </c:strRef>
          </c:cat>
          <c:val>
            <c:numRef>
              <c:f>Sheet1!$M$55:$M$61</c:f>
              <c:numCache>
                <c:formatCode>0</c:formatCode>
                <c:ptCount val="7"/>
                <c:pt idx="0">
                  <c:v>5.8449999999999998</c:v>
                </c:pt>
                <c:pt idx="1">
                  <c:v>16.62</c:v>
                </c:pt>
                <c:pt idx="2">
                  <c:v>41.42</c:v>
                </c:pt>
                <c:pt idx="3">
                  <c:v>11.18</c:v>
                </c:pt>
                <c:pt idx="4">
                  <c:v>10.51</c:v>
                </c:pt>
                <c:pt idx="5">
                  <c:v>1.8089999999999999</c:v>
                </c:pt>
                <c:pt idx="6">
                  <c:v>12.61</c:v>
                </c:pt>
              </c:numCache>
            </c:numRef>
          </c:val>
          <c:extLst>
            <c:ext xmlns:c16="http://schemas.microsoft.com/office/drawing/2014/chart" uri="{C3380CC4-5D6E-409C-BE32-E72D297353CC}">
              <c16:uniqueId val="{0000000E-6E26-4B5B-B278-FFDCFF4DE0B2}"/>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26"/>
            <c:spPr>
              <a:solidFill>
                <a:schemeClr val="tx2">
                  <a:lumMod val="50000"/>
                  <a:lumOff val="50000"/>
                </a:schemeClr>
              </a:solidFill>
              <a:ln>
                <a:noFill/>
              </a:ln>
              <a:effectLst/>
            </c:spPr>
            <c:extLst>
              <c:ext xmlns:c16="http://schemas.microsoft.com/office/drawing/2014/chart" uri="{C3380CC4-5D6E-409C-BE32-E72D297353CC}">
                <c16:uniqueId val="{00000001-82CA-4638-93D9-54301A3BBDDF}"/>
              </c:ext>
            </c:extLst>
          </c:dPt>
          <c:dPt>
            <c:idx val="1"/>
            <c:bubble3D val="0"/>
            <c:explosion val="20"/>
            <c:spPr>
              <a:solidFill>
                <a:schemeClr val="accent6">
                  <a:lumMod val="60000"/>
                  <a:lumOff val="40000"/>
                </a:schemeClr>
              </a:solidFill>
              <a:ln>
                <a:noFill/>
              </a:ln>
              <a:effectLst/>
            </c:spPr>
            <c:extLst>
              <c:ext xmlns:c16="http://schemas.microsoft.com/office/drawing/2014/chart" uri="{C3380CC4-5D6E-409C-BE32-E72D297353CC}">
                <c16:uniqueId val="{00000003-82CA-4638-93D9-54301A3BBDDF}"/>
              </c:ext>
            </c:extLst>
          </c:dPt>
          <c:dPt>
            <c:idx val="2"/>
            <c:bubble3D val="0"/>
            <c:explosion val="18"/>
            <c:spPr>
              <a:solidFill>
                <a:srgbClr val="FFC000"/>
              </a:solidFill>
              <a:ln>
                <a:noFill/>
              </a:ln>
              <a:effectLst/>
            </c:spPr>
            <c:extLst>
              <c:ext xmlns:c16="http://schemas.microsoft.com/office/drawing/2014/chart" uri="{C3380CC4-5D6E-409C-BE32-E72D297353CC}">
                <c16:uniqueId val="{00000005-82CA-4638-93D9-54301A3BBDDF}"/>
              </c:ext>
            </c:extLst>
          </c:dPt>
          <c:dPt>
            <c:idx val="3"/>
            <c:bubble3D val="0"/>
            <c:spPr>
              <a:solidFill>
                <a:schemeClr val="bg2"/>
              </a:solidFill>
              <a:ln>
                <a:noFill/>
              </a:ln>
              <a:effectLst/>
            </c:spPr>
            <c:extLst>
              <c:ext xmlns:c16="http://schemas.microsoft.com/office/drawing/2014/chart" uri="{C3380CC4-5D6E-409C-BE32-E72D297353CC}">
                <c16:uniqueId val="{00000007-82CA-4638-93D9-54301A3BBDDF}"/>
              </c:ext>
            </c:extLst>
          </c:dPt>
          <c:dPt>
            <c:idx val="4"/>
            <c:bubble3D val="0"/>
            <c:spPr>
              <a:solidFill>
                <a:schemeClr val="bg2">
                  <a:lumMod val="50000"/>
                </a:schemeClr>
              </a:solidFill>
              <a:ln>
                <a:noFill/>
              </a:ln>
              <a:effectLst/>
            </c:spPr>
            <c:extLst>
              <c:ext xmlns:c16="http://schemas.microsoft.com/office/drawing/2014/chart" uri="{C3380CC4-5D6E-409C-BE32-E72D297353CC}">
                <c16:uniqueId val="{00000009-82CA-4638-93D9-54301A3BBDDF}"/>
              </c:ext>
            </c:extLst>
          </c:dPt>
          <c:dLbls>
            <c:dLbl>
              <c:idx val="0"/>
              <c:layout>
                <c:manualLayout>
                  <c:x val="-0.11819022383049173"/>
                  <c:y val="-5.514849964229379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09203135716084"/>
                      <c:h val="0.25705825289921669"/>
                    </c:manualLayout>
                  </c15:layout>
                </c:ext>
                <c:ext xmlns:c16="http://schemas.microsoft.com/office/drawing/2014/chart" uri="{C3380CC4-5D6E-409C-BE32-E72D297353CC}">
                  <c16:uniqueId val="{00000001-82CA-4638-93D9-54301A3BBDDF}"/>
                </c:ext>
              </c:extLst>
            </c:dLbl>
            <c:dLbl>
              <c:idx val="1"/>
              <c:layout>
                <c:manualLayout>
                  <c:x val="-6.3946991466199046E-2"/>
                  <c:y val="8.232895836564975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193716413893684"/>
                      <c:h val="0.25705825289921669"/>
                    </c:manualLayout>
                  </c15:layout>
                </c:ext>
                <c:ext xmlns:c16="http://schemas.microsoft.com/office/drawing/2014/chart" uri="{C3380CC4-5D6E-409C-BE32-E72D297353CC}">
                  <c16:uniqueId val="{00000003-82CA-4638-93D9-54301A3BBDDF}"/>
                </c:ext>
              </c:extLst>
            </c:dLbl>
            <c:dLbl>
              <c:idx val="2"/>
              <c:layout>
                <c:manualLayout>
                  <c:x val="-1.0113812950889409E-2"/>
                  <c:y val="0.18818041011559825"/>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dk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3176726944413093"/>
                      <c:h val="0.28388084097544258"/>
                    </c:manualLayout>
                  </c15:layout>
                </c:ext>
                <c:ext xmlns:c16="http://schemas.microsoft.com/office/drawing/2014/chart" uri="{C3380CC4-5D6E-409C-BE32-E72D297353CC}">
                  <c16:uniqueId val="{00000005-82CA-4638-93D9-54301A3BBDDF}"/>
                </c:ext>
              </c:extLst>
            </c:dLbl>
            <c:dLbl>
              <c:idx val="3"/>
              <c:layout>
                <c:manualLayout>
                  <c:x val="-1.2311481649009569E-2"/>
                  <c:y val="6.548900446942779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816706661209547"/>
                      <c:h val="0.13594844253957297"/>
                    </c:manualLayout>
                  </c15:layout>
                </c:ext>
                <c:ext xmlns:c16="http://schemas.microsoft.com/office/drawing/2014/chart" uri="{C3380CC4-5D6E-409C-BE32-E72D297353CC}">
                  <c16:uniqueId val="{00000007-82CA-4638-93D9-54301A3BBDDF}"/>
                </c:ext>
              </c:extLst>
            </c:dLbl>
            <c:dLbl>
              <c:idx val="4"/>
              <c:layout>
                <c:manualLayout>
                  <c:x val="0.22381477398015442"/>
                  <c:y val="3.528374007644810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908862825443402"/>
                      <c:h val="0.17731005470831876"/>
                    </c:manualLayout>
                  </c15:layout>
                </c:ext>
                <c:ext xmlns:c16="http://schemas.microsoft.com/office/drawing/2014/chart" uri="{C3380CC4-5D6E-409C-BE32-E72D297353CC}">
                  <c16:uniqueId val="{00000009-82CA-4638-93D9-54301A3BBDD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Sheet1!$AE$60:$AE$64</c:f>
              <c:strCache>
                <c:ptCount val="5"/>
                <c:pt idx="0">
                  <c:v>The Electoral Commission</c:v>
                </c:pt>
                <c:pt idx="1">
                  <c:v>Another institution</c:v>
                </c:pt>
                <c:pt idx="2">
                  <c:v>No one should be collecting such information</c:v>
                </c:pt>
                <c:pt idx="3">
                  <c:v>(Don’t know)</c:v>
                </c:pt>
                <c:pt idx="4">
                  <c:v>(Refused)</c:v>
                </c:pt>
              </c:strCache>
            </c:strRef>
          </c:cat>
          <c:val>
            <c:numRef>
              <c:f>Sheet1!$AF$60:$AF$64</c:f>
              <c:numCache>
                <c:formatCode>0</c:formatCode>
                <c:ptCount val="5"/>
                <c:pt idx="0">
                  <c:v>64.010000000000005</c:v>
                </c:pt>
                <c:pt idx="1">
                  <c:v>12.82</c:v>
                </c:pt>
                <c:pt idx="2">
                  <c:v>10.72</c:v>
                </c:pt>
                <c:pt idx="3">
                  <c:v>9.92</c:v>
                </c:pt>
                <c:pt idx="4">
                  <c:v>2.5310000000000001</c:v>
                </c:pt>
              </c:numCache>
            </c:numRef>
          </c:val>
          <c:extLst>
            <c:ext xmlns:c16="http://schemas.microsoft.com/office/drawing/2014/chart" uri="{C3380CC4-5D6E-409C-BE32-E72D297353CC}">
              <c16:uniqueId val="{0000000A-82CA-4638-93D9-54301A3BBDD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5-FED8-42F2-A5EE-8DA3DCE6C7BB}"/>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4-FED8-42F2-A5EE-8DA3DCE6C7BB}"/>
              </c:ext>
            </c:extLst>
          </c:dPt>
          <c:dPt>
            <c:idx val="2"/>
            <c:invertIfNegative val="0"/>
            <c:bubble3D val="0"/>
            <c:spPr>
              <a:solidFill>
                <a:srgbClr val="4EA72E">
                  <a:lumMod val="20000"/>
                  <a:lumOff val="80000"/>
                </a:srgbClr>
              </a:solidFill>
              <a:ln>
                <a:noFill/>
              </a:ln>
              <a:effectLst/>
            </c:spPr>
            <c:extLst>
              <c:ext xmlns:c16="http://schemas.microsoft.com/office/drawing/2014/chart" uri="{C3380CC4-5D6E-409C-BE32-E72D297353CC}">
                <c16:uniqueId val="{00000003-FED8-42F2-A5EE-8DA3DCE6C7BB}"/>
              </c:ext>
            </c:extLst>
          </c:dPt>
          <c:dPt>
            <c:idx val="3"/>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2-FED8-42F2-A5EE-8DA3DCE6C7BB}"/>
              </c:ext>
            </c:extLst>
          </c:dPt>
          <c:dPt>
            <c:idx val="4"/>
            <c:invertIfNegative val="0"/>
            <c:bubble3D val="0"/>
            <c:spPr>
              <a:solidFill>
                <a:srgbClr val="4EA72E"/>
              </a:solidFill>
              <a:ln>
                <a:noFill/>
              </a:ln>
              <a:effectLst/>
            </c:spPr>
            <c:extLst>
              <c:ext xmlns:c16="http://schemas.microsoft.com/office/drawing/2014/chart" uri="{C3380CC4-5D6E-409C-BE32-E72D297353CC}">
                <c16:uniqueId val="{00000001-FED8-42F2-A5EE-8DA3DCE6C7BB}"/>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6-FED8-42F2-A5EE-8DA3DCE6C7B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Sheet1!$AA$5:$AA$10</c:f>
              <c:strCache>
                <c:ptCount val="6"/>
                <c:pt idx="0">
                  <c:v>Low Importance</c:v>
                </c:pt>
                <c:pt idx="1">
                  <c:v>3-4</c:v>
                </c:pt>
                <c:pt idx="2">
                  <c:v>5-6</c:v>
                </c:pt>
                <c:pt idx="3">
                  <c:v>7-8</c:v>
                </c:pt>
                <c:pt idx="4">
                  <c:v>High Importance</c:v>
                </c:pt>
                <c:pt idx="5">
                  <c:v>(Do not know)</c:v>
                </c:pt>
              </c:strCache>
            </c:strRef>
          </c:cat>
          <c:val>
            <c:numRef>
              <c:f>Sheet1!$AB$5:$AB$10</c:f>
              <c:numCache>
                <c:formatCode>0</c:formatCode>
                <c:ptCount val="6"/>
                <c:pt idx="0">
                  <c:v>11.49</c:v>
                </c:pt>
                <c:pt idx="1">
                  <c:v>12.89</c:v>
                </c:pt>
                <c:pt idx="2">
                  <c:v>31.55</c:v>
                </c:pt>
                <c:pt idx="3">
                  <c:v>18.16</c:v>
                </c:pt>
                <c:pt idx="4">
                  <c:v>19.23</c:v>
                </c:pt>
                <c:pt idx="5">
                  <c:v>6.6760000000000002</c:v>
                </c:pt>
              </c:numCache>
            </c:numRef>
          </c:val>
          <c:extLst>
            <c:ext xmlns:c16="http://schemas.microsoft.com/office/drawing/2014/chart" uri="{C3380CC4-5D6E-409C-BE32-E72D297353CC}">
              <c16:uniqueId val="{00000000-FED8-42F2-A5EE-8DA3DCE6C7BB}"/>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6-08C1-4B3B-A7C0-96AD2DE83A7E}"/>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5-08C1-4B3B-A7C0-96AD2DE83A7E}"/>
              </c:ext>
            </c:extLst>
          </c:dPt>
          <c:dPt>
            <c:idx val="2"/>
            <c:invertIfNegative val="0"/>
            <c:bubble3D val="0"/>
            <c:spPr>
              <a:solidFill>
                <a:srgbClr val="4EA72E">
                  <a:lumMod val="20000"/>
                  <a:lumOff val="80000"/>
                </a:srgbClr>
              </a:solidFill>
              <a:ln>
                <a:noFill/>
              </a:ln>
              <a:effectLst/>
            </c:spPr>
            <c:extLst>
              <c:ext xmlns:c16="http://schemas.microsoft.com/office/drawing/2014/chart" uri="{C3380CC4-5D6E-409C-BE32-E72D297353CC}">
                <c16:uniqueId val="{00000004-08C1-4B3B-A7C0-96AD2DE83A7E}"/>
              </c:ext>
            </c:extLst>
          </c:dPt>
          <c:dPt>
            <c:idx val="3"/>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08C1-4B3B-A7C0-96AD2DE83A7E}"/>
              </c:ext>
            </c:extLst>
          </c:dPt>
          <c:dPt>
            <c:idx val="4"/>
            <c:invertIfNegative val="0"/>
            <c:bubble3D val="0"/>
            <c:spPr>
              <a:solidFill>
                <a:srgbClr val="4EA72E"/>
              </a:solidFill>
              <a:ln>
                <a:noFill/>
              </a:ln>
              <a:effectLst/>
            </c:spPr>
            <c:extLst>
              <c:ext xmlns:c16="http://schemas.microsoft.com/office/drawing/2014/chart" uri="{C3380CC4-5D6E-409C-BE32-E72D297353CC}">
                <c16:uniqueId val="{00000002-08C1-4B3B-A7C0-96AD2DE83A7E}"/>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1-08C1-4B3B-A7C0-96AD2DE83A7E}"/>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Sheet1!$AE$5:$AE$10</c:f>
              <c:strCache>
                <c:ptCount val="6"/>
                <c:pt idx="0">
                  <c:v>Low Importance</c:v>
                </c:pt>
                <c:pt idx="1">
                  <c:v>3-4</c:v>
                </c:pt>
                <c:pt idx="2">
                  <c:v>5-6</c:v>
                </c:pt>
                <c:pt idx="3">
                  <c:v>7-8</c:v>
                </c:pt>
                <c:pt idx="4">
                  <c:v>High Importance</c:v>
                </c:pt>
                <c:pt idx="5">
                  <c:v>(Do not know)</c:v>
                </c:pt>
              </c:strCache>
            </c:strRef>
          </c:cat>
          <c:val>
            <c:numRef>
              <c:f>Sheet1!$AF$5:$AF$10</c:f>
              <c:numCache>
                <c:formatCode>0</c:formatCode>
                <c:ptCount val="6"/>
                <c:pt idx="0">
                  <c:v>12.61</c:v>
                </c:pt>
                <c:pt idx="1">
                  <c:v>13.02</c:v>
                </c:pt>
                <c:pt idx="2">
                  <c:v>30.35</c:v>
                </c:pt>
                <c:pt idx="3">
                  <c:v>14.6</c:v>
                </c:pt>
                <c:pt idx="4">
                  <c:v>22.94</c:v>
                </c:pt>
                <c:pt idx="5">
                  <c:v>6.4770000000000003</c:v>
                </c:pt>
              </c:numCache>
            </c:numRef>
          </c:val>
          <c:extLst>
            <c:ext xmlns:c16="http://schemas.microsoft.com/office/drawing/2014/chart" uri="{C3380CC4-5D6E-409C-BE32-E72D297353CC}">
              <c16:uniqueId val="{00000000-08C1-4B3B-A7C0-96AD2DE83A7E}"/>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2-2391-49AB-9300-7BD9A6ADB8F7}"/>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1-2391-49AB-9300-7BD9A6ADB8F7}"/>
              </c:ext>
            </c:extLst>
          </c:dPt>
          <c:dPt>
            <c:idx val="2"/>
            <c:invertIfNegative val="0"/>
            <c:bubble3D val="0"/>
            <c:spPr>
              <a:solidFill>
                <a:srgbClr val="4EA72E">
                  <a:lumMod val="20000"/>
                  <a:lumOff val="80000"/>
                </a:srgbClr>
              </a:solidFill>
              <a:ln>
                <a:noFill/>
              </a:ln>
              <a:effectLst/>
            </c:spPr>
            <c:extLst>
              <c:ext xmlns:c16="http://schemas.microsoft.com/office/drawing/2014/chart" uri="{C3380CC4-5D6E-409C-BE32-E72D297353CC}">
                <c16:uniqueId val="{00000003-2391-49AB-9300-7BD9A6ADB8F7}"/>
              </c:ext>
            </c:extLst>
          </c:dPt>
          <c:dPt>
            <c:idx val="3"/>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4-2391-49AB-9300-7BD9A6ADB8F7}"/>
              </c:ext>
            </c:extLst>
          </c:dPt>
          <c:dPt>
            <c:idx val="4"/>
            <c:invertIfNegative val="0"/>
            <c:bubble3D val="0"/>
            <c:spPr>
              <a:solidFill>
                <a:srgbClr val="4EA72E"/>
              </a:solidFill>
              <a:ln>
                <a:noFill/>
              </a:ln>
              <a:effectLst/>
            </c:spPr>
            <c:extLst>
              <c:ext xmlns:c16="http://schemas.microsoft.com/office/drawing/2014/chart" uri="{C3380CC4-5D6E-409C-BE32-E72D297353CC}">
                <c16:uniqueId val="{00000005-2391-49AB-9300-7BD9A6ADB8F7}"/>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6-2391-49AB-9300-7BD9A6ADB8F7}"/>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Sheet1!$AA$13:$AA$18</c:f>
              <c:strCache>
                <c:ptCount val="6"/>
                <c:pt idx="0">
                  <c:v>Low Confidence</c:v>
                </c:pt>
                <c:pt idx="1">
                  <c:v>3-4</c:v>
                </c:pt>
                <c:pt idx="2">
                  <c:v>5-6</c:v>
                </c:pt>
                <c:pt idx="3">
                  <c:v>7-8</c:v>
                </c:pt>
                <c:pt idx="4">
                  <c:v>High Confidence</c:v>
                </c:pt>
                <c:pt idx="5">
                  <c:v>(Do not know)</c:v>
                </c:pt>
              </c:strCache>
            </c:strRef>
          </c:cat>
          <c:val>
            <c:numRef>
              <c:f>Sheet1!$AB$13:$AB$18</c:f>
              <c:numCache>
                <c:formatCode>0</c:formatCode>
                <c:ptCount val="6"/>
                <c:pt idx="0">
                  <c:v>18.82</c:v>
                </c:pt>
                <c:pt idx="1">
                  <c:v>16.739999999999998</c:v>
                </c:pt>
                <c:pt idx="2">
                  <c:v>37.18</c:v>
                </c:pt>
                <c:pt idx="3">
                  <c:v>12.4</c:v>
                </c:pt>
                <c:pt idx="4">
                  <c:v>9.1479999999999997</c:v>
                </c:pt>
                <c:pt idx="5">
                  <c:v>5.7130000000000001</c:v>
                </c:pt>
              </c:numCache>
            </c:numRef>
          </c:val>
          <c:extLst>
            <c:ext xmlns:c16="http://schemas.microsoft.com/office/drawing/2014/chart" uri="{C3380CC4-5D6E-409C-BE32-E72D297353CC}">
              <c16:uniqueId val="{00000000-2391-49AB-9300-7BD9A6ADB8F7}"/>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6-2E4B-4B1C-ABD2-B8DD57B904D4}"/>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5-2E4B-4B1C-ABD2-B8DD57B904D4}"/>
              </c:ext>
            </c:extLst>
          </c:dPt>
          <c:dPt>
            <c:idx val="2"/>
            <c:invertIfNegative val="0"/>
            <c:bubble3D val="0"/>
            <c:spPr>
              <a:solidFill>
                <a:srgbClr val="4EA72E">
                  <a:lumMod val="20000"/>
                  <a:lumOff val="80000"/>
                </a:srgbClr>
              </a:solidFill>
              <a:ln>
                <a:noFill/>
              </a:ln>
              <a:effectLst/>
            </c:spPr>
            <c:extLst>
              <c:ext xmlns:c16="http://schemas.microsoft.com/office/drawing/2014/chart" uri="{C3380CC4-5D6E-409C-BE32-E72D297353CC}">
                <c16:uniqueId val="{00000004-2E4B-4B1C-ABD2-B8DD57B904D4}"/>
              </c:ext>
            </c:extLst>
          </c:dPt>
          <c:dPt>
            <c:idx val="3"/>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2E4B-4B1C-ABD2-B8DD57B904D4}"/>
              </c:ext>
            </c:extLst>
          </c:dPt>
          <c:dPt>
            <c:idx val="4"/>
            <c:invertIfNegative val="0"/>
            <c:bubble3D val="0"/>
            <c:spPr>
              <a:solidFill>
                <a:srgbClr val="4EA72E"/>
              </a:solidFill>
              <a:ln>
                <a:noFill/>
              </a:ln>
              <a:effectLst/>
            </c:spPr>
            <c:extLst>
              <c:ext xmlns:c16="http://schemas.microsoft.com/office/drawing/2014/chart" uri="{C3380CC4-5D6E-409C-BE32-E72D297353CC}">
                <c16:uniqueId val="{00000002-2E4B-4B1C-ABD2-B8DD57B904D4}"/>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1-2E4B-4B1C-ABD2-B8DD57B904D4}"/>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E4B-4B1C-ABD2-B8DD57B904D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Sheet1!$AM$12:$AM$17</c:f>
              <c:strCache>
                <c:ptCount val="6"/>
                <c:pt idx="0">
                  <c:v>Low Confidence</c:v>
                </c:pt>
                <c:pt idx="1">
                  <c:v>3-4</c:v>
                </c:pt>
                <c:pt idx="2">
                  <c:v>5-6</c:v>
                </c:pt>
                <c:pt idx="3">
                  <c:v>7-8</c:v>
                </c:pt>
                <c:pt idx="4">
                  <c:v>High Confidence</c:v>
                </c:pt>
                <c:pt idx="5">
                  <c:v>(Do not know)</c:v>
                </c:pt>
              </c:strCache>
            </c:strRef>
          </c:cat>
          <c:val>
            <c:numRef>
              <c:f>Sheet1!$AN$12:$AN$17</c:f>
              <c:numCache>
                <c:formatCode>0</c:formatCode>
                <c:ptCount val="6"/>
                <c:pt idx="0">
                  <c:v>18.579999999999998</c:v>
                </c:pt>
                <c:pt idx="1">
                  <c:v>19.12</c:v>
                </c:pt>
                <c:pt idx="2">
                  <c:v>36.01</c:v>
                </c:pt>
                <c:pt idx="3">
                  <c:v>12.09</c:v>
                </c:pt>
                <c:pt idx="4">
                  <c:v>8.9559999999999995</c:v>
                </c:pt>
                <c:pt idx="5">
                  <c:v>5.2489999999999997</c:v>
                </c:pt>
              </c:numCache>
            </c:numRef>
          </c:val>
          <c:extLst>
            <c:ext xmlns:c16="http://schemas.microsoft.com/office/drawing/2014/chart" uri="{C3380CC4-5D6E-409C-BE32-E72D297353CC}">
              <c16:uniqueId val="{00000000-2E4B-4B1C-ABD2-B8DD57B904D4}"/>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278F-4FEF-94FC-9B098968BBE4}"/>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278F-4FEF-94FC-9B098968BBE4}"/>
              </c:ext>
            </c:extLst>
          </c:dPt>
          <c:dPt>
            <c:idx val="2"/>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5-278F-4FEF-94FC-9B098968BBE4}"/>
              </c:ext>
            </c:extLst>
          </c:dPt>
          <c:dPt>
            <c:idx val="3"/>
            <c:invertIfNegative val="0"/>
            <c:bubble3D val="0"/>
            <c:spPr>
              <a:solidFill>
                <a:srgbClr val="4EA72E"/>
              </a:solidFill>
              <a:ln>
                <a:noFill/>
              </a:ln>
              <a:effectLst/>
            </c:spPr>
            <c:extLst>
              <c:ext xmlns:c16="http://schemas.microsoft.com/office/drawing/2014/chart" uri="{C3380CC4-5D6E-409C-BE32-E72D297353CC}">
                <c16:uniqueId val="{00000007-278F-4FEF-94FC-9B098968BBE4}"/>
              </c:ext>
            </c:extLst>
          </c:dPt>
          <c:dPt>
            <c:idx val="4"/>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9-278F-4FEF-94FC-9B098968BBE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Sheet1!$Z$87:$Z$91</c:f>
              <c:strCache>
                <c:ptCount val="5"/>
                <c:pt idx="0">
                  <c:v>Nothing</c:v>
                </c:pt>
                <c:pt idx="1">
                  <c:v>A little</c:v>
                </c:pt>
                <c:pt idx="2">
                  <c:v>Quite a bit</c:v>
                </c:pt>
                <c:pt idx="3">
                  <c:v>A lot</c:v>
                </c:pt>
                <c:pt idx="4">
                  <c:v>(Do not know)</c:v>
                </c:pt>
              </c:strCache>
            </c:strRef>
          </c:cat>
          <c:val>
            <c:numRef>
              <c:f>Sheet1!$AA$87:$AA$91</c:f>
              <c:numCache>
                <c:formatCode>0</c:formatCode>
                <c:ptCount val="5"/>
                <c:pt idx="0">
                  <c:v>57.77</c:v>
                </c:pt>
                <c:pt idx="1">
                  <c:v>20.94</c:v>
                </c:pt>
                <c:pt idx="2">
                  <c:v>9.2940000000000005</c:v>
                </c:pt>
                <c:pt idx="3">
                  <c:v>2.2210000000000001</c:v>
                </c:pt>
                <c:pt idx="4">
                  <c:v>9.766</c:v>
                </c:pt>
              </c:numCache>
            </c:numRef>
          </c:val>
          <c:extLst>
            <c:ext xmlns:c16="http://schemas.microsoft.com/office/drawing/2014/chart" uri="{C3380CC4-5D6E-409C-BE32-E72D297353CC}">
              <c16:uniqueId val="{0000000A-278F-4FEF-94FC-9B098968BBE4}"/>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2-2391-49AB-9300-7BD9A6ADB8F7}"/>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1-2391-49AB-9300-7BD9A6ADB8F7}"/>
              </c:ext>
            </c:extLst>
          </c:dPt>
          <c:dPt>
            <c:idx val="2"/>
            <c:invertIfNegative val="0"/>
            <c:bubble3D val="0"/>
            <c:spPr>
              <a:solidFill>
                <a:srgbClr val="4EA72E">
                  <a:lumMod val="20000"/>
                  <a:lumOff val="80000"/>
                </a:srgbClr>
              </a:solidFill>
              <a:ln>
                <a:noFill/>
              </a:ln>
              <a:effectLst/>
            </c:spPr>
            <c:extLst>
              <c:ext xmlns:c16="http://schemas.microsoft.com/office/drawing/2014/chart" uri="{C3380CC4-5D6E-409C-BE32-E72D297353CC}">
                <c16:uniqueId val="{00000003-2391-49AB-9300-7BD9A6ADB8F7}"/>
              </c:ext>
            </c:extLst>
          </c:dPt>
          <c:dPt>
            <c:idx val="3"/>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4-2391-49AB-9300-7BD9A6ADB8F7}"/>
              </c:ext>
            </c:extLst>
          </c:dPt>
          <c:dPt>
            <c:idx val="4"/>
            <c:invertIfNegative val="0"/>
            <c:bubble3D val="0"/>
            <c:spPr>
              <a:solidFill>
                <a:srgbClr val="4EA72E"/>
              </a:solidFill>
              <a:ln>
                <a:noFill/>
              </a:ln>
              <a:effectLst/>
            </c:spPr>
            <c:extLst>
              <c:ext xmlns:c16="http://schemas.microsoft.com/office/drawing/2014/chart" uri="{C3380CC4-5D6E-409C-BE32-E72D297353CC}">
                <c16:uniqueId val="{00000005-2391-49AB-9300-7BD9A6ADB8F7}"/>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6-2391-49AB-9300-7BD9A6ADB8F7}"/>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391-49AB-9300-7BD9A6ADB8F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Sheet1!$AA$13:$AA$18</c:f>
              <c:strCache>
                <c:ptCount val="6"/>
                <c:pt idx="0">
                  <c:v>Low Confidence</c:v>
                </c:pt>
                <c:pt idx="1">
                  <c:v>3-4</c:v>
                </c:pt>
                <c:pt idx="2">
                  <c:v>5-6</c:v>
                </c:pt>
                <c:pt idx="3">
                  <c:v>7-8</c:v>
                </c:pt>
                <c:pt idx="4">
                  <c:v>High Confidence</c:v>
                </c:pt>
                <c:pt idx="5">
                  <c:v>(Do not know)</c:v>
                </c:pt>
              </c:strCache>
            </c:strRef>
          </c:cat>
          <c:val>
            <c:numRef>
              <c:f>Sheet1!$AB$13:$AB$18</c:f>
              <c:numCache>
                <c:formatCode>0</c:formatCode>
                <c:ptCount val="6"/>
                <c:pt idx="0">
                  <c:v>18.82</c:v>
                </c:pt>
                <c:pt idx="1">
                  <c:v>16.739999999999998</c:v>
                </c:pt>
                <c:pt idx="2">
                  <c:v>37.18</c:v>
                </c:pt>
                <c:pt idx="3">
                  <c:v>12.4</c:v>
                </c:pt>
                <c:pt idx="4">
                  <c:v>9.1479999999999997</c:v>
                </c:pt>
                <c:pt idx="5">
                  <c:v>5.7130000000000001</c:v>
                </c:pt>
              </c:numCache>
            </c:numRef>
          </c:val>
          <c:extLst>
            <c:ext xmlns:c16="http://schemas.microsoft.com/office/drawing/2014/chart" uri="{C3380CC4-5D6E-409C-BE32-E72D297353CC}">
              <c16:uniqueId val="{00000000-2391-49AB-9300-7BD9A6ADB8F7}"/>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355A-4598-9CF0-F80FFBEE61B4}"/>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2-355A-4598-9CF0-F80FFBEE61B4}"/>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355A-4598-9CF0-F80FFBEE61B4}"/>
              </c:ext>
            </c:extLst>
          </c:dPt>
          <c:dPt>
            <c:idx val="3"/>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4-355A-4598-9CF0-F80FFBEE61B4}"/>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5-355A-4598-9CF0-F80FFBEE61B4}"/>
              </c:ext>
            </c:extLst>
          </c:dPt>
          <c:dPt>
            <c:idx val="5"/>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6-355A-4598-9CF0-F80FFBEE61B4}"/>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Sheet1!$AM$5:$AM$10</c:f>
              <c:strCache>
                <c:ptCount val="6"/>
                <c:pt idx="0">
                  <c:v>Very satisfied</c:v>
                </c:pt>
                <c:pt idx="1">
                  <c:v>Satisfied</c:v>
                </c:pt>
                <c:pt idx="2">
                  <c:v>Neither satisfied nor dissatisfied</c:v>
                </c:pt>
                <c:pt idx="3">
                  <c:v>Dissatisfied</c:v>
                </c:pt>
                <c:pt idx="4">
                  <c:v>Very dissatisfied</c:v>
                </c:pt>
                <c:pt idx="5">
                  <c:v>(Do not know)</c:v>
                </c:pt>
              </c:strCache>
            </c:strRef>
          </c:cat>
          <c:val>
            <c:numRef>
              <c:f>Sheet1!$AN$5:$AN$10</c:f>
              <c:numCache>
                <c:formatCode>0</c:formatCode>
                <c:ptCount val="6"/>
                <c:pt idx="0">
                  <c:v>2.6190000000000002</c:v>
                </c:pt>
                <c:pt idx="1">
                  <c:v>14.66</c:v>
                </c:pt>
                <c:pt idx="2">
                  <c:v>15.52</c:v>
                </c:pt>
                <c:pt idx="3">
                  <c:v>37.43</c:v>
                </c:pt>
                <c:pt idx="4">
                  <c:v>29.24</c:v>
                </c:pt>
                <c:pt idx="5">
                  <c:v>0.53090000000000004</c:v>
                </c:pt>
              </c:numCache>
            </c:numRef>
          </c:val>
          <c:extLst>
            <c:ext xmlns:c16="http://schemas.microsoft.com/office/drawing/2014/chart" uri="{C3380CC4-5D6E-409C-BE32-E72D297353CC}">
              <c16:uniqueId val="{00000000-355A-4598-9CF0-F80FFBEE61B4}"/>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D1BC-4381-B64D-3D248137FE2F}"/>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D1BC-4381-B64D-3D248137FE2F}"/>
              </c:ext>
            </c:extLst>
          </c:dPt>
          <c:dPt>
            <c:idx val="2"/>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5-D1BC-4381-B64D-3D248137FE2F}"/>
              </c:ext>
            </c:extLst>
          </c:dPt>
          <c:dPt>
            <c:idx val="3"/>
            <c:invertIfNegative val="0"/>
            <c:bubble3D val="0"/>
            <c:spPr>
              <a:solidFill>
                <a:srgbClr val="4EA72E"/>
              </a:solidFill>
              <a:ln>
                <a:noFill/>
              </a:ln>
              <a:effectLst/>
            </c:spPr>
            <c:extLst>
              <c:ext xmlns:c16="http://schemas.microsoft.com/office/drawing/2014/chart" uri="{C3380CC4-5D6E-409C-BE32-E72D297353CC}">
                <c16:uniqueId val="{00000007-D1BC-4381-B64D-3D248137FE2F}"/>
              </c:ext>
            </c:extLst>
          </c:dPt>
          <c:dPt>
            <c:idx val="4"/>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9-D1BC-4381-B64D-3D248137FE2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Sheet1!$AJ$87:$AJ$91</c:f>
              <c:strCache>
                <c:ptCount val="5"/>
                <c:pt idx="0">
                  <c:v>Not at all willing</c:v>
                </c:pt>
                <c:pt idx="1">
                  <c:v>Not very willing</c:v>
                </c:pt>
                <c:pt idx="2">
                  <c:v>Willing</c:v>
                </c:pt>
                <c:pt idx="3">
                  <c:v>Very willing</c:v>
                </c:pt>
                <c:pt idx="4">
                  <c:v>(Don’t know)</c:v>
                </c:pt>
              </c:strCache>
            </c:strRef>
          </c:cat>
          <c:val>
            <c:numRef>
              <c:f>Sheet1!$AK$87:$AK$91</c:f>
              <c:numCache>
                <c:formatCode>0</c:formatCode>
                <c:ptCount val="5"/>
                <c:pt idx="0">
                  <c:v>46.77</c:v>
                </c:pt>
                <c:pt idx="1">
                  <c:v>27.47</c:v>
                </c:pt>
                <c:pt idx="2">
                  <c:v>12.62</c:v>
                </c:pt>
                <c:pt idx="3">
                  <c:v>3.052</c:v>
                </c:pt>
                <c:pt idx="4">
                  <c:v>10.09</c:v>
                </c:pt>
              </c:numCache>
            </c:numRef>
          </c:val>
          <c:extLst>
            <c:ext xmlns:c16="http://schemas.microsoft.com/office/drawing/2014/chart" uri="{C3380CC4-5D6E-409C-BE32-E72D297353CC}">
              <c16:uniqueId val="{0000000A-D1BC-4381-B64D-3D248137FE2F}"/>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9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CA84-4E03-B7EF-3FA9B25F6F91}"/>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CA84-4E03-B7EF-3FA9B25F6F91}"/>
              </c:ext>
            </c:extLst>
          </c:dPt>
          <c:dPt>
            <c:idx val="2"/>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5-CA84-4E03-B7EF-3FA9B25F6F91}"/>
              </c:ext>
            </c:extLst>
          </c:dPt>
          <c:dPt>
            <c:idx val="3"/>
            <c:invertIfNegative val="0"/>
            <c:bubble3D val="0"/>
            <c:spPr>
              <a:solidFill>
                <a:srgbClr val="4EA72E"/>
              </a:solidFill>
              <a:ln>
                <a:noFill/>
              </a:ln>
              <a:effectLst/>
            </c:spPr>
            <c:extLst>
              <c:ext xmlns:c16="http://schemas.microsoft.com/office/drawing/2014/chart" uri="{C3380CC4-5D6E-409C-BE32-E72D297353CC}">
                <c16:uniqueId val="{00000007-CA84-4E03-B7EF-3FA9B25F6F91}"/>
              </c:ext>
            </c:extLst>
          </c:dPt>
          <c:dPt>
            <c:idx val="4"/>
            <c:invertIfNegative val="0"/>
            <c:bubble3D val="0"/>
            <c:spPr>
              <a:solidFill>
                <a:schemeClr val="bg2">
                  <a:lumMod val="25000"/>
                </a:schemeClr>
              </a:solidFill>
              <a:ln>
                <a:noFill/>
              </a:ln>
              <a:effectLst/>
            </c:spPr>
            <c:extLst>
              <c:ext xmlns:c16="http://schemas.microsoft.com/office/drawing/2014/chart" uri="{C3380CC4-5D6E-409C-BE32-E72D297353CC}">
                <c16:uniqueId val="{00000009-CA84-4E03-B7EF-3FA9B25F6F91}"/>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B-CA84-4E03-B7EF-3FA9B25F6F9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Sheet1!$AI$113:$AI$118</c:f>
              <c:strCache>
                <c:ptCount val="6"/>
                <c:pt idx="0">
                  <c:v>Not at all willing</c:v>
                </c:pt>
                <c:pt idx="1">
                  <c:v>Not very willing</c:v>
                </c:pt>
                <c:pt idx="2">
                  <c:v>Willing</c:v>
                </c:pt>
                <c:pt idx="3">
                  <c:v>Very willing</c:v>
                </c:pt>
                <c:pt idx="4">
                  <c:v>(Don’t pay income tax)</c:v>
                </c:pt>
                <c:pt idx="5">
                  <c:v>(Don’t know)</c:v>
                </c:pt>
              </c:strCache>
            </c:strRef>
          </c:cat>
          <c:val>
            <c:numRef>
              <c:f>Sheet1!$AJ$113:$AJ$118</c:f>
              <c:numCache>
                <c:formatCode>0</c:formatCode>
                <c:ptCount val="6"/>
                <c:pt idx="0">
                  <c:v>38.57</c:v>
                </c:pt>
                <c:pt idx="1">
                  <c:v>25.51</c:v>
                </c:pt>
                <c:pt idx="2">
                  <c:v>14.36</c:v>
                </c:pt>
                <c:pt idx="3">
                  <c:v>3.657</c:v>
                </c:pt>
                <c:pt idx="4">
                  <c:v>11.32</c:v>
                </c:pt>
                <c:pt idx="5">
                  <c:v>6.5830000000000002</c:v>
                </c:pt>
              </c:numCache>
            </c:numRef>
          </c:val>
          <c:extLst>
            <c:ext xmlns:c16="http://schemas.microsoft.com/office/drawing/2014/chart" uri="{C3380CC4-5D6E-409C-BE32-E72D297353CC}">
              <c16:uniqueId val="{0000000C-CA84-4E03-B7EF-3FA9B25F6F91}"/>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9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E2841">
                  <a:lumMod val="50000"/>
                  <a:lumOff val="50000"/>
                </a:srgbClr>
              </a:solidFill>
              <a:ln>
                <a:noFill/>
              </a:ln>
              <a:effectLst/>
            </c:spPr>
            <c:extLst>
              <c:ext xmlns:c16="http://schemas.microsoft.com/office/drawing/2014/chart" uri="{C3380CC4-5D6E-409C-BE32-E72D297353CC}">
                <c16:uniqueId val="{00000001-91F3-4129-8AA6-3BA7E52E1928}"/>
              </c:ext>
            </c:extLst>
          </c:dPt>
          <c:dPt>
            <c:idx val="1"/>
            <c:invertIfNegative val="0"/>
            <c:bubble3D val="0"/>
            <c:spPr>
              <a:solidFill>
                <a:srgbClr val="0E2841">
                  <a:lumMod val="10000"/>
                  <a:lumOff val="90000"/>
                </a:srgbClr>
              </a:solidFill>
              <a:ln>
                <a:noFill/>
              </a:ln>
              <a:effectLst/>
            </c:spPr>
            <c:extLst>
              <c:ext xmlns:c16="http://schemas.microsoft.com/office/drawing/2014/chart" uri="{C3380CC4-5D6E-409C-BE32-E72D297353CC}">
                <c16:uniqueId val="{00000003-91F3-4129-8AA6-3BA7E52E1928}"/>
              </c:ext>
            </c:extLst>
          </c:dPt>
          <c:dPt>
            <c:idx val="2"/>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5-91F3-4129-8AA6-3BA7E52E1928}"/>
              </c:ext>
            </c:extLst>
          </c:dPt>
          <c:dPt>
            <c:idx val="3"/>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7-91F3-4129-8AA6-3BA7E52E1928}"/>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9-91F3-4129-8AA6-3BA7E52E1928}"/>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B-91F3-4129-8AA6-3BA7E52E1928}"/>
              </c:ext>
            </c:extLst>
          </c:dPt>
          <c:dLbls>
            <c:dLbl>
              <c:idx val="2"/>
              <c:tx>
                <c:rich>
                  <a:bodyPr/>
                  <a:lstStyle/>
                  <a:p>
                    <a:fld id="{4EA1A9DE-5E52-41AD-8ADB-0B7EAC461845}" type="VALUE">
                      <a:rPr lang="en-US" sz="1800"/>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F3-4129-8AA6-3BA7E52E19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Sheet1!$AL$24:$AL$29</c:f>
              <c:strCache>
                <c:ptCount val="6"/>
                <c:pt idx="0">
                  <c:v>Strongly agree</c:v>
                </c:pt>
                <c:pt idx="1">
                  <c:v>Agree</c:v>
                </c:pt>
                <c:pt idx="2">
                  <c:v>Neither agree nor disagree</c:v>
                </c:pt>
                <c:pt idx="3">
                  <c:v>Disagree</c:v>
                </c:pt>
                <c:pt idx="4">
                  <c:v>Strongly disagree</c:v>
                </c:pt>
                <c:pt idx="5">
                  <c:v>(Do not know)</c:v>
                </c:pt>
              </c:strCache>
            </c:strRef>
          </c:cat>
          <c:val>
            <c:numRef>
              <c:f>Sheet1!$AM$24:$AM$29</c:f>
              <c:numCache>
                <c:formatCode>0</c:formatCode>
                <c:ptCount val="6"/>
                <c:pt idx="0">
                  <c:v>14.86</c:v>
                </c:pt>
                <c:pt idx="1">
                  <c:v>40.29</c:v>
                </c:pt>
                <c:pt idx="2">
                  <c:v>31.76</c:v>
                </c:pt>
                <c:pt idx="3">
                  <c:v>5.8259999999999996</c:v>
                </c:pt>
                <c:pt idx="4">
                  <c:v>0.87760000000000005</c:v>
                </c:pt>
                <c:pt idx="5">
                  <c:v>6.3929999999999998</c:v>
                </c:pt>
              </c:numCache>
            </c:numRef>
          </c:val>
          <c:extLst>
            <c:ext xmlns:c16="http://schemas.microsoft.com/office/drawing/2014/chart" uri="{C3380CC4-5D6E-409C-BE32-E72D297353CC}">
              <c16:uniqueId val="{0000000C-91F3-4129-8AA6-3BA7E52E1928}"/>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E2841">
                  <a:lumMod val="50000"/>
                  <a:lumOff val="50000"/>
                </a:srgbClr>
              </a:solidFill>
              <a:ln>
                <a:noFill/>
              </a:ln>
              <a:effectLst/>
            </c:spPr>
            <c:extLst>
              <c:ext xmlns:c16="http://schemas.microsoft.com/office/drawing/2014/chart" uri="{C3380CC4-5D6E-409C-BE32-E72D297353CC}">
                <c16:uniqueId val="{00000001-A7F4-48EE-8F36-11950DDDB9D7}"/>
              </c:ext>
            </c:extLst>
          </c:dPt>
          <c:dPt>
            <c:idx val="1"/>
            <c:invertIfNegative val="0"/>
            <c:bubble3D val="0"/>
            <c:spPr>
              <a:solidFill>
                <a:srgbClr val="0E2841">
                  <a:lumMod val="10000"/>
                  <a:lumOff val="90000"/>
                </a:srgbClr>
              </a:solidFill>
              <a:ln>
                <a:noFill/>
              </a:ln>
              <a:effectLst/>
            </c:spPr>
            <c:extLst>
              <c:ext xmlns:c16="http://schemas.microsoft.com/office/drawing/2014/chart" uri="{C3380CC4-5D6E-409C-BE32-E72D297353CC}">
                <c16:uniqueId val="{00000003-A7F4-48EE-8F36-11950DDDB9D7}"/>
              </c:ext>
            </c:extLst>
          </c:dPt>
          <c:dPt>
            <c:idx val="2"/>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5-A7F4-48EE-8F36-11950DDDB9D7}"/>
              </c:ext>
            </c:extLst>
          </c:dPt>
          <c:dPt>
            <c:idx val="3"/>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7-A7F4-48EE-8F36-11950DDDB9D7}"/>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9-A7F4-48EE-8F36-11950DDDB9D7}"/>
              </c:ext>
            </c:extLst>
          </c:dPt>
          <c:dPt>
            <c:idx val="5"/>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B-A7F4-48EE-8F36-11950DDDB9D7}"/>
              </c:ext>
            </c:extLst>
          </c:dPt>
          <c:dLbls>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7F4-48EE-8F36-11950DDDB9D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Sheet1!$V$59:$V$64</c:f>
              <c:strCache>
                <c:ptCount val="6"/>
                <c:pt idx="0">
                  <c:v>Strongly agree</c:v>
                </c:pt>
                <c:pt idx="1">
                  <c:v>Agree</c:v>
                </c:pt>
                <c:pt idx="2">
                  <c:v>Neither agree nor disagree</c:v>
                </c:pt>
                <c:pt idx="3">
                  <c:v>Disagree</c:v>
                </c:pt>
                <c:pt idx="4">
                  <c:v>Strongly disagree</c:v>
                </c:pt>
                <c:pt idx="5">
                  <c:v>(Do not know)</c:v>
                </c:pt>
              </c:strCache>
            </c:strRef>
          </c:cat>
          <c:val>
            <c:numRef>
              <c:f>Sheet1!$W$59:$W$64</c:f>
              <c:numCache>
                <c:formatCode>0</c:formatCode>
                <c:ptCount val="6"/>
                <c:pt idx="0">
                  <c:v>10.55</c:v>
                </c:pt>
                <c:pt idx="1">
                  <c:v>38.31</c:v>
                </c:pt>
                <c:pt idx="2">
                  <c:v>34.729999999999997</c:v>
                </c:pt>
                <c:pt idx="3">
                  <c:v>7.6360000000000001</c:v>
                </c:pt>
                <c:pt idx="4">
                  <c:v>1.5069999999999999</c:v>
                </c:pt>
                <c:pt idx="5">
                  <c:v>7.27</c:v>
                </c:pt>
              </c:numCache>
            </c:numRef>
          </c:val>
          <c:extLst>
            <c:ext xmlns:c16="http://schemas.microsoft.com/office/drawing/2014/chart" uri="{C3380CC4-5D6E-409C-BE32-E72D297353CC}">
              <c16:uniqueId val="{0000000C-A7F4-48EE-8F36-11950DDDB9D7}"/>
            </c:ext>
          </c:extLst>
        </c:ser>
        <c:dLbls>
          <c:dLblPos val="ctr"/>
          <c:showLegendKey val="0"/>
          <c:showVal val="1"/>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857F-4954-B2D6-B0C08C89D9F4}"/>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857F-4954-B2D6-B0C08C89D9F4}"/>
              </c:ext>
            </c:extLst>
          </c:dPt>
          <c:dPt>
            <c:idx val="2"/>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5-857F-4954-B2D6-B0C08C89D9F4}"/>
              </c:ext>
            </c:extLst>
          </c:dPt>
          <c:dPt>
            <c:idx val="3"/>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7-857F-4954-B2D6-B0C08C89D9F4}"/>
              </c:ext>
            </c:extLst>
          </c:dPt>
          <c:dPt>
            <c:idx val="4"/>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9-857F-4954-B2D6-B0C08C89D9F4}"/>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Sheet1!$Q$3:$Q$7</c:f>
              <c:strCache>
                <c:ptCount val="5"/>
                <c:pt idx="0">
                  <c:v>Very interested</c:v>
                </c:pt>
                <c:pt idx="1">
                  <c:v>Quite interested</c:v>
                </c:pt>
                <c:pt idx="2">
                  <c:v>Hardly interested</c:v>
                </c:pt>
                <c:pt idx="3">
                  <c:v>Not at all interested</c:v>
                </c:pt>
                <c:pt idx="4">
                  <c:v>(Do not know)</c:v>
                </c:pt>
              </c:strCache>
            </c:strRef>
          </c:cat>
          <c:val>
            <c:numRef>
              <c:f>Sheet1!$R$3:$R$7</c:f>
              <c:numCache>
                <c:formatCode>0</c:formatCode>
                <c:ptCount val="5"/>
                <c:pt idx="0">
                  <c:v>10.58</c:v>
                </c:pt>
                <c:pt idx="1">
                  <c:v>22.31</c:v>
                </c:pt>
                <c:pt idx="2">
                  <c:v>26.35</c:v>
                </c:pt>
                <c:pt idx="3">
                  <c:v>40.119999999999997</c:v>
                </c:pt>
                <c:pt idx="4">
                  <c:v>0.64039999999999997</c:v>
                </c:pt>
              </c:numCache>
            </c:numRef>
          </c:val>
          <c:extLst>
            <c:ext xmlns:c16="http://schemas.microsoft.com/office/drawing/2014/chart" uri="{C3380CC4-5D6E-409C-BE32-E72D297353CC}">
              <c16:uniqueId val="{0000000A-857F-4954-B2D6-B0C08C89D9F4}"/>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484A-4D8D-880E-B1321923E54B}"/>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2-484A-4D8D-880E-B1321923E54B}"/>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484A-4D8D-880E-B1321923E54B}"/>
              </c:ext>
            </c:extLst>
          </c:dPt>
          <c:dPt>
            <c:idx val="3"/>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4-484A-4D8D-880E-B1321923E54B}"/>
              </c:ext>
            </c:extLst>
          </c:dPt>
          <c:dPt>
            <c:idx val="4"/>
            <c:invertIfNegative val="0"/>
            <c:bubble3D val="0"/>
            <c:spPr>
              <a:solidFill>
                <a:srgbClr val="4EA72E"/>
              </a:solidFill>
              <a:ln>
                <a:noFill/>
              </a:ln>
              <a:effectLst/>
            </c:spPr>
            <c:extLst>
              <c:ext xmlns:c16="http://schemas.microsoft.com/office/drawing/2014/chart" uri="{C3380CC4-5D6E-409C-BE32-E72D297353CC}">
                <c16:uniqueId val="{00000005-484A-4D8D-880E-B1321923E54B}"/>
              </c:ext>
            </c:extLst>
          </c:dPt>
          <c:dPt>
            <c:idx val="5"/>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6-484A-4D8D-880E-B1321923E54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Sheet1!$AH$11:$AH$16</c:f>
              <c:strCache>
                <c:ptCount val="6"/>
                <c:pt idx="0">
                  <c:v>Never</c:v>
                </c:pt>
                <c:pt idx="1">
                  <c:v>Seldom</c:v>
                </c:pt>
                <c:pt idx="2">
                  <c:v>Occasionally</c:v>
                </c:pt>
                <c:pt idx="3">
                  <c:v>Regularly</c:v>
                </c:pt>
                <c:pt idx="4">
                  <c:v>Frequently</c:v>
                </c:pt>
                <c:pt idx="5">
                  <c:v>(Do not know)</c:v>
                </c:pt>
              </c:strCache>
            </c:strRef>
          </c:cat>
          <c:val>
            <c:numRef>
              <c:f>Sheet1!$AI$11:$AI$16</c:f>
              <c:numCache>
                <c:formatCode>0</c:formatCode>
                <c:ptCount val="6"/>
                <c:pt idx="0">
                  <c:v>17.3</c:v>
                </c:pt>
                <c:pt idx="1">
                  <c:v>20.09</c:v>
                </c:pt>
                <c:pt idx="2">
                  <c:v>25.13</c:v>
                </c:pt>
                <c:pt idx="3">
                  <c:v>16.63</c:v>
                </c:pt>
                <c:pt idx="4">
                  <c:v>19.34</c:v>
                </c:pt>
                <c:pt idx="5">
                  <c:v>1.514</c:v>
                </c:pt>
              </c:numCache>
            </c:numRef>
          </c:val>
          <c:extLst>
            <c:ext xmlns:c16="http://schemas.microsoft.com/office/drawing/2014/chart" uri="{C3380CC4-5D6E-409C-BE32-E72D297353CC}">
              <c16:uniqueId val="{00000000-484A-4D8D-880E-B1321923E54B}"/>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39A6-4519-97F4-CEBC08C6677B}"/>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39A6-4519-97F4-CEBC08C6677B}"/>
              </c:ext>
            </c:extLst>
          </c:dPt>
          <c:dPt>
            <c:idx val="2"/>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5-39A6-4519-97F4-CEBC08C6677B}"/>
              </c:ext>
            </c:extLst>
          </c:dPt>
          <c:dPt>
            <c:idx val="3"/>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7-39A6-4519-97F4-CEBC08C6677B}"/>
              </c:ext>
            </c:extLst>
          </c:dPt>
          <c:dPt>
            <c:idx val="4"/>
            <c:invertIfNegative val="0"/>
            <c:bubble3D val="0"/>
            <c:spPr>
              <a:solidFill>
                <a:srgbClr val="E8E8E8"/>
              </a:solidFill>
              <a:ln>
                <a:noFill/>
              </a:ln>
              <a:effectLst/>
            </c:spPr>
            <c:extLst>
              <c:ext xmlns:c16="http://schemas.microsoft.com/office/drawing/2014/chart" uri="{C3380CC4-5D6E-409C-BE32-E72D297353CC}">
                <c16:uniqueId val="{00000009-39A6-4519-97F4-CEBC08C6677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Have done it in the past year</c:v>
                </c:pt>
                <c:pt idx="1">
                  <c:v>Have done it in the more distant past</c:v>
                </c:pt>
                <c:pt idx="2">
                  <c:v>Have not done it, but might do it in future</c:v>
                </c:pt>
                <c:pt idx="3">
                  <c:v>Have not done it, and would never do it</c:v>
                </c:pt>
                <c:pt idx="4">
                  <c:v>(Refused)</c:v>
                </c:pt>
              </c:strCache>
            </c:strRef>
          </c:cat>
          <c:val>
            <c:numRef>
              <c:f>Sheet1!$C$3:$C$7</c:f>
              <c:numCache>
                <c:formatCode>0</c:formatCode>
                <c:ptCount val="5"/>
                <c:pt idx="0">
                  <c:v>1.8779999999999999</c:v>
                </c:pt>
                <c:pt idx="1">
                  <c:v>4.1440000000000001</c:v>
                </c:pt>
                <c:pt idx="2">
                  <c:v>18.5</c:v>
                </c:pt>
                <c:pt idx="3">
                  <c:v>72.89</c:v>
                </c:pt>
                <c:pt idx="4">
                  <c:v>2.5920000000000001</c:v>
                </c:pt>
              </c:numCache>
            </c:numRef>
          </c:val>
          <c:extLst>
            <c:ext xmlns:c16="http://schemas.microsoft.com/office/drawing/2014/chart" uri="{C3380CC4-5D6E-409C-BE32-E72D297353CC}">
              <c16:uniqueId val="{0000000A-39A6-4519-97F4-CEBC08C6677B}"/>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0C4F-4C7E-86A6-67B6D5EC3C66}"/>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0C4F-4C7E-86A6-67B6D5EC3C66}"/>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0C4F-4C7E-86A6-67B6D5EC3C66}"/>
              </c:ext>
            </c:extLst>
          </c:dPt>
          <c:dPt>
            <c:idx val="3"/>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7-0C4F-4C7E-86A6-67B6D5EC3C66}"/>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9-0C4F-4C7E-86A6-67B6D5EC3C66}"/>
              </c:ext>
            </c:extLst>
          </c:dPt>
          <c:dPt>
            <c:idx val="5"/>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B-0C4F-4C7E-86A6-67B6D5EC3C6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Sheet1!$H$3:$H$8</c:f>
              <c:strCache>
                <c:ptCount val="6"/>
                <c:pt idx="0">
                  <c:v>Strongly agree</c:v>
                </c:pt>
                <c:pt idx="1">
                  <c:v>Agree</c:v>
                </c:pt>
                <c:pt idx="2">
                  <c:v>Neither agree nor disagree</c:v>
                </c:pt>
                <c:pt idx="3">
                  <c:v>Disagree</c:v>
                </c:pt>
                <c:pt idx="4">
                  <c:v>Strongly disagree</c:v>
                </c:pt>
                <c:pt idx="5">
                  <c:v>(Do not know)</c:v>
                </c:pt>
              </c:strCache>
            </c:strRef>
          </c:cat>
          <c:val>
            <c:numRef>
              <c:f>Sheet1!$I$3:$I$8</c:f>
              <c:numCache>
                <c:formatCode>0</c:formatCode>
                <c:ptCount val="6"/>
                <c:pt idx="0">
                  <c:v>11.15</c:v>
                </c:pt>
                <c:pt idx="1">
                  <c:v>41.78</c:v>
                </c:pt>
                <c:pt idx="2">
                  <c:v>26.46</c:v>
                </c:pt>
                <c:pt idx="3">
                  <c:v>11.56</c:v>
                </c:pt>
                <c:pt idx="4">
                  <c:v>4.8449999999999998</c:v>
                </c:pt>
                <c:pt idx="5">
                  <c:v>4.2050000000000001</c:v>
                </c:pt>
              </c:numCache>
            </c:numRef>
          </c:val>
          <c:extLst>
            <c:ext xmlns:c16="http://schemas.microsoft.com/office/drawing/2014/chart" uri="{C3380CC4-5D6E-409C-BE32-E72D297353CC}">
              <c16:uniqueId val="{0000000C-0C4F-4C7E-86A6-67B6D5EC3C66}"/>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1-B15D-4710-9A02-37502BB60222}"/>
              </c:ext>
            </c:extLst>
          </c:dPt>
          <c:dPt>
            <c:idx val="1"/>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3-B15D-4710-9A02-37502BB60222}"/>
              </c:ext>
            </c:extLst>
          </c:dPt>
          <c:dPt>
            <c:idx val="2"/>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5-B15D-4710-9A02-37502BB60222}"/>
              </c:ext>
            </c:extLst>
          </c:dPt>
          <c:dPt>
            <c:idx val="3"/>
            <c:invertIfNegative val="0"/>
            <c:bubble3D val="0"/>
            <c:spPr>
              <a:solidFill>
                <a:srgbClr val="4EA72E"/>
              </a:solidFill>
              <a:ln>
                <a:noFill/>
              </a:ln>
              <a:effectLst/>
            </c:spPr>
            <c:extLst>
              <c:ext xmlns:c16="http://schemas.microsoft.com/office/drawing/2014/chart" uri="{C3380CC4-5D6E-409C-BE32-E72D297353CC}">
                <c16:uniqueId val="{00000007-B15D-4710-9A02-37502BB60222}"/>
              </c:ext>
            </c:extLst>
          </c:dPt>
          <c:dPt>
            <c:idx val="4"/>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9-B15D-4710-9A02-37502BB6022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Sheet1!$B$37:$B$41</c:f>
              <c:strCache>
                <c:ptCount val="5"/>
                <c:pt idx="0">
                  <c:v>Nothing</c:v>
                </c:pt>
                <c:pt idx="1">
                  <c:v>A little</c:v>
                </c:pt>
                <c:pt idx="2">
                  <c:v>Quite a bit</c:v>
                </c:pt>
                <c:pt idx="3">
                  <c:v>A lot</c:v>
                </c:pt>
                <c:pt idx="4">
                  <c:v>(Don’t know)</c:v>
                </c:pt>
              </c:strCache>
            </c:strRef>
          </c:cat>
          <c:val>
            <c:numRef>
              <c:f>Sheet1!$C$37:$C$41</c:f>
              <c:numCache>
                <c:formatCode>0</c:formatCode>
                <c:ptCount val="5"/>
                <c:pt idx="0">
                  <c:v>60.5</c:v>
                </c:pt>
                <c:pt idx="1">
                  <c:v>19.670000000000002</c:v>
                </c:pt>
                <c:pt idx="2">
                  <c:v>7.7229999999999999</c:v>
                </c:pt>
                <c:pt idx="3">
                  <c:v>2.7559999999999998</c:v>
                </c:pt>
                <c:pt idx="4">
                  <c:v>9.3510000000000009</c:v>
                </c:pt>
              </c:numCache>
            </c:numRef>
          </c:val>
          <c:extLst>
            <c:ext xmlns:c16="http://schemas.microsoft.com/office/drawing/2014/chart" uri="{C3380CC4-5D6E-409C-BE32-E72D297353CC}">
              <c16:uniqueId val="{0000000A-B15D-4710-9A02-37502BB60222}"/>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9286-4150-B003-3173104ABB8F}"/>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9286-4150-B003-3173104ABB8F}"/>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9286-4150-B003-3173104ABB8F}"/>
              </c:ext>
            </c:extLst>
          </c:dPt>
          <c:dPt>
            <c:idx val="3"/>
            <c:invertIfNegative val="0"/>
            <c:bubble3D val="0"/>
            <c:spPr>
              <a:solidFill>
                <a:srgbClr val="E97132">
                  <a:lumMod val="20000"/>
                  <a:lumOff val="80000"/>
                </a:srgbClr>
              </a:solidFill>
              <a:ln>
                <a:noFill/>
              </a:ln>
              <a:effectLst/>
            </c:spPr>
            <c:extLst>
              <c:ext xmlns:c16="http://schemas.microsoft.com/office/drawing/2014/chart" uri="{C3380CC4-5D6E-409C-BE32-E72D297353CC}">
                <c16:uniqueId val="{00000007-9286-4150-B003-3173104ABB8F}"/>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9-9286-4150-B003-3173104ABB8F}"/>
              </c:ext>
            </c:extLst>
          </c:dPt>
          <c:dPt>
            <c:idx val="5"/>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B-9286-4150-B003-3173104ABB8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Sheet1!$N$26:$N$31</c:f>
              <c:strCache>
                <c:ptCount val="6"/>
                <c:pt idx="0">
                  <c:v>Strongly support</c:v>
                </c:pt>
                <c:pt idx="1">
                  <c:v>Support</c:v>
                </c:pt>
                <c:pt idx="2">
                  <c:v>Neither support nor oppose</c:v>
                </c:pt>
                <c:pt idx="3">
                  <c:v>Oppose</c:v>
                </c:pt>
                <c:pt idx="4">
                  <c:v>Strongly oppose</c:v>
                </c:pt>
                <c:pt idx="5">
                  <c:v>(Do not know)</c:v>
                </c:pt>
              </c:strCache>
            </c:strRef>
          </c:cat>
          <c:val>
            <c:numRef>
              <c:f>Sheet1!$O$26:$O$31</c:f>
              <c:numCache>
                <c:formatCode>0</c:formatCode>
                <c:ptCount val="6"/>
                <c:pt idx="0">
                  <c:v>13.89</c:v>
                </c:pt>
                <c:pt idx="1">
                  <c:v>27.82</c:v>
                </c:pt>
                <c:pt idx="2">
                  <c:v>28.96</c:v>
                </c:pt>
                <c:pt idx="3">
                  <c:v>7.835</c:v>
                </c:pt>
                <c:pt idx="4">
                  <c:v>5.89</c:v>
                </c:pt>
                <c:pt idx="5">
                  <c:v>15.6</c:v>
                </c:pt>
              </c:numCache>
            </c:numRef>
          </c:val>
          <c:extLst>
            <c:ext xmlns:c16="http://schemas.microsoft.com/office/drawing/2014/chart" uri="{C3380CC4-5D6E-409C-BE32-E72D297353CC}">
              <c16:uniqueId val="{0000000C-9286-4150-B003-3173104ABB8F}"/>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4EA72E"/>
              </a:solidFill>
              <a:ln>
                <a:noFill/>
              </a:ln>
              <a:effectLst/>
            </c:spPr>
            <c:extLst>
              <c:ext xmlns:c16="http://schemas.microsoft.com/office/drawing/2014/chart" uri="{C3380CC4-5D6E-409C-BE32-E72D297353CC}">
                <c16:uniqueId val="{00000001-6679-4C4E-88F1-3E66D4FEFFCF}"/>
              </c:ext>
            </c:extLst>
          </c:dPt>
          <c:dPt>
            <c:idx val="1"/>
            <c:invertIfNegative val="0"/>
            <c:bubble3D val="0"/>
            <c:spPr>
              <a:solidFill>
                <a:srgbClr val="4EA72E">
                  <a:lumMod val="40000"/>
                  <a:lumOff val="60000"/>
                </a:srgbClr>
              </a:solidFill>
              <a:ln>
                <a:noFill/>
              </a:ln>
              <a:effectLst/>
            </c:spPr>
            <c:extLst>
              <c:ext xmlns:c16="http://schemas.microsoft.com/office/drawing/2014/chart" uri="{C3380CC4-5D6E-409C-BE32-E72D297353CC}">
                <c16:uniqueId val="{00000003-6679-4C4E-88F1-3E66D4FEFFCF}"/>
              </c:ext>
            </c:extLst>
          </c:dPt>
          <c:dPt>
            <c:idx val="2"/>
            <c:invertIfNegative val="0"/>
            <c:bubble3D val="0"/>
            <c:spPr>
              <a:solidFill>
                <a:srgbClr val="FDEFE7"/>
              </a:solidFill>
              <a:ln>
                <a:noFill/>
              </a:ln>
              <a:effectLst/>
            </c:spPr>
            <c:extLst>
              <c:ext xmlns:c16="http://schemas.microsoft.com/office/drawing/2014/chart" uri="{C3380CC4-5D6E-409C-BE32-E72D297353CC}">
                <c16:uniqueId val="{00000005-6679-4C4E-88F1-3E66D4FEFFCF}"/>
              </c:ext>
            </c:extLst>
          </c:dPt>
          <c:dPt>
            <c:idx val="3"/>
            <c:invertIfNegative val="0"/>
            <c:bubble3D val="0"/>
            <c:spPr>
              <a:solidFill>
                <a:srgbClr val="E97132">
                  <a:lumMod val="40000"/>
                  <a:lumOff val="60000"/>
                </a:srgbClr>
              </a:solidFill>
              <a:ln>
                <a:noFill/>
              </a:ln>
              <a:effectLst/>
            </c:spPr>
            <c:extLst>
              <c:ext xmlns:c16="http://schemas.microsoft.com/office/drawing/2014/chart" uri="{C3380CC4-5D6E-409C-BE32-E72D297353CC}">
                <c16:uniqueId val="{00000007-6679-4C4E-88F1-3E66D4FEFFCF}"/>
              </c:ext>
            </c:extLst>
          </c:dPt>
          <c:dPt>
            <c:idx val="4"/>
            <c:invertIfNegative val="0"/>
            <c:bubble3D val="0"/>
            <c:spPr>
              <a:solidFill>
                <a:srgbClr val="E97132"/>
              </a:solidFill>
              <a:ln>
                <a:noFill/>
              </a:ln>
              <a:effectLst/>
            </c:spPr>
            <c:extLst>
              <c:ext xmlns:c16="http://schemas.microsoft.com/office/drawing/2014/chart" uri="{C3380CC4-5D6E-409C-BE32-E72D297353CC}">
                <c16:uniqueId val="{00000009-6679-4C4E-88F1-3E66D4FEFFCF}"/>
              </c:ext>
            </c:extLst>
          </c:dPt>
          <c:dPt>
            <c:idx val="5"/>
            <c:invertIfNegative val="0"/>
            <c:bubble3D val="0"/>
            <c:spPr>
              <a:solidFill>
                <a:sysClr val="windowText" lastClr="000000"/>
              </a:solidFill>
              <a:ln>
                <a:noFill/>
              </a:ln>
              <a:effectLst/>
            </c:spPr>
            <c:extLst>
              <c:ext xmlns:c16="http://schemas.microsoft.com/office/drawing/2014/chart" uri="{C3380CC4-5D6E-409C-BE32-E72D297353CC}">
                <c16:uniqueId val="{0000000D-6679-4C4E-88F1-3E66D4FEFFCF}"/>
              </c:ext>
            </c:extLst>
          </c:dPt>
          <c:dPt>
            <c:idx val="6"/>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B-6679-4C4E-88F1-3E66D4FEFFCF}"/>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Sheet1!$W$25:$W$31</c:f>
              <c:strCache>
                <c:ptCount val="7"/>
                <c:pt idx="0">
                  <c:v>Not at all worried</c:v>
                </c:pt>
                <c:pt idx="1">
                  <c:v>Not very worried</c:v>
                </c:pt>
                <c:pt idx="2">
                  <c:v>Somewhat worried</c:v>
                </c:pt>
                <c:pt idx="3">
                  <c:v>Very worried</c:v>
                </c:pt>
                <c:pt idx="4">
                  <c:v>Extremely worried</c:v>
                </c:pt>
                <c:pt idx="5">
                  <c:v>(Refusal)</c:v>
                </c:pt>
                <c:pt idx="6">
                  <c:v>(Do not know)</c:v>
                </c:pt>
              </c:strCache>
            </c:strRef>
          </c:cat>
          <c:val>
            <c:numRef>
              <c:f>Sheet1!$X$25:$X$31</c:f>
              <c:numCache>
                <c:formatCode>0</c:formatCode>
                <c:ptCount val="7"/>
                <c:pt idx="0">
                  <c:v>8.4390000000000001</c:v>
                </c:pt>
                <c:pt idx="1">
                  <c:v>14.53</c:v>
                </c:pt>
                <c:pt idx="2">
                  <c:v>33.229999999999997</c:v>
                </c:pt>
                <c:pt idx="3">
                  <c:v>21.09</c:v>
                </c:pt>
                <c:pt idx="4">
                  <c:v>16.25</c:v>
                </c:pt>
                <c:pt idx="5">
                  <c:v>0.4894</c:v>
                </c:pt>
                <c:pt idx="6">
                  <c:v>5.9790000000000001</c:v>
                </c:pt>
              </c:numCache>
            </c:numRef>
          </c:val>
          <c:extLst>
            <c:ext xmlns:c16="http://schemas.microsoft.com/office/drawing/2014/chart" uri="{C3380CC4-5D6E-409C-BE32-E72D297353CC}">
              <c16:uniqueId val="{0000000C-6679-4C4E-88F1-3E66D4FEFFCF}"/>
            </c:ext>
          </c:extLst>
        </c:ser>
        <c:dLbls>
          <c:showLegendKey val="0"/>
          <c:showVal val="0"/>
          <c:showCatName val="0"/>
          <c:showSerName val="0"/>
          <c:showPercent val="0"/>
          <c:showBubbleSize val="0"/>
        </c:dLbls>
        <c:gapWidth val="50"/>
        <c:axId val="1393606447"/>
        <c:axId val="1393610767"/>
      </c:barChart>
      <c:catAx>
        <c:axId val="1393606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10767"/>
        <c:crosses val="autoZero"/>
        <c:auto val="1"/>
        <c:lblAlgn val="ctr"/>
        <c:lblOffset val="100"/>
        <c:noMultiLvlLbl val="0"/>
      </c:catAx>
      <c:valAx>
        <c:axId val="1393610767"/>
        <c:scaling>
          <c:orientation val="minMax"/>
          <c:max val="7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93606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0.52369</cdr:x>
      <cdr:y>0.25075</cdr:y>
    </cdr:from>
    <cdr:to>
      <cdr:x>0.833</cdr:x>
      <cdr:y>0.38689</cdr:y>
    </cdr:to>
    <cdr:sp macro="" textlink="">
      <cdr:nvSpPr>
        <cdr:cNvPr id="2" name="Right Brace 1"/>
        <cdr:cNvSpPr/>
      </cdr:nvSpPr>
      <cdr:spPr>
        <a:xfrm xmlns:a="http://schemas.openxmlformats.org/drawingml/2006/main" rot="16200000">
          <a:off x="3236001" y="433007"/>
          <a:ext cx="525502" cy="1595337"/>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0.08833</cdr:x>
      <cdr:y>0.38981</cdr:y>
    </cdr:from>
    <cdr:to>
      <cdr:x>0.36141</cdr:x>
      <cdr:y>0.52477</cdr:y>
    </cdr:to>
    <cdr:sp macro="" textlink="">
      <cdr:nvSpPr>
        <cdr:cNvPr id="5" name="Right Brace 4"/>
        <cdr:cNvSpPr/>
      </cdr:nvSpPr>
      <cdr:spPr>
        <a:xfrm xmlns:a="http://schemas.openxmlformats.org/drawingml/2006/main" rot="16200000">
          <a:off x="899365" y="1060957"/>
          <a:ext cx="520962" cy="1408474"/>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0.63232</cdr:x>
      <cdr:y>0.15001</cdr:y>
    </cdr:from>
    <cdr:to>
      <cdr:x>0.77453</cdr:x>
      <cdr:y>0.3029</cdr:y>
    </cdr:to>
    <cdr:sp macro="" textlink="">
      <cdr:nvSpPr>
        <cdr:cNvPr id="6" name="Text Box 10"/>
        <cdr:cNvSpPr txBox="1"/>
      </cdr:nvSpPr>
      <cdr:spPr>
        <a:xfrm xmlns:a="http://schemas.openxmlformats.org/drawingml/2006/main">
          <a:off x="3261382" y="579060"/>
          <a:ext cx="733477" cy="590173"/>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rgbClr val="E97132"/>
              </a:solidFill>
              <a:effectLst/>
              <a:latin typeface="Calibri" panose="020F0502020204030204" pitchFamily="34" charset="0"/>
              <a:ea typeface="Calibri" panose="020F0502020204030204" pitchFamily="34" charset="0"/>
              <a:cs typeface="Calibri" panose="020F0502020204030204" pitchFamily="34" charset="0"/>
            </a:rPr>
            <a:t>58%</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0.1783</cdr:x>
      <cdr:y>0.27065</cdr:y>
    </cdr:from>
    <cdr:to>
      <cdr:x>0.32189</cdr:x>
      <cdr:y>0.42355</cdr:y>
    </cdr:to>
    <cdr:sp macro="" textlink="">
      <cdr:nvSpPr>
        <cdr:cNvPr id="7" name="Text Box 10"/>
        <cdr:cNvSpPr txBox="1"/>
      </cdr:nvSpPr>
      <cdr:spPr>
        <a:xfrm xmlns:a="http://schemas.openxmlformats.org/drawingml/2006/main">
          <a:off x="919655" y="1044742"/>
          <a:ext cx="740566" cy="590212"/>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23%</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0.73767</cdr:x>
      <cdr:y>0.73766</cdr:y>
    </cdr:from>
    <cdr:to>
      <cdr:x>0.8871</cdr:x>
      <cdr:y>0.82742</cdr:y>
    </cdr:to>
    <cdr:sp macro="" textlink="">
      <cdr:nvSpPr>
        <cdr:cNvPr id="7" name="Text Box 10"/>
        <cdr:cNvSpPr txBox="1"/>
      </cdr:nvSpPr>
      <cdr:spPr>
        <a:xfrm xmlns:a="http://schemas.openxmlformats.org/drawingml/2006/main">
          <a:off x="3804739" y="3433472"/>
          <a:ext cx="770753" cy="417802"/>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57%</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0.33983</cdr:x>
      <cdr:y>0.19222</cdr:y>
    </cdr:from>
    <cdr:to>
      <cdr:x>0.48723</cdr:x>
      <cdr:y>0.47381</cdr:y>
    </cdr:to>
    <cdr:sp macro="" textlink="">
      <cdr:nvSpPr>
        <cdr:cNvPr id="2" name="Right Brace 1"/>
        <cdr:cNvSpPr/>
      </cdr:nvSpPr>
      <cdr:spPr>
        <a:xfrm xmlns:a="http://schemas.openxmlformats.org/drawingml/2006/main">
          <a:off x="1752771" y="894714"/>
          <a:ext cx="760241" cy="1310640"/>
        </a:xfrm>
        <a:prstGeom xmlns:a="http://schemas.openxmlformats.org/drawingml/2006/main" prst="rightBrace">
          <a:avLst/>
        </a:prstGeom>
        <a:ln xmlns:a="http://schemas.openxmlformats.org/drawingml/2006/main" w="25400">
          <a:solidFill>
            <a:schemeClr val="tx2">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0.5</cdr:x>
      <cdr:y>0.29447</cdr:y>
    </cdr:from>
    <cdr:to>
      <cdr:x>0.60805</cdr:x>
      <cdr:y>0.37187</cdr:y>
    </cdr:to>
    <cdr:sp macro="" textlink="">
      <cdr:nvSpPr>
        <cdr:cNvPr id="3" name="Text Box 10"/>
        <cdr:cNvSpPr txBox="1"/>
      </cdr:nvSpPr>
      <cdr:spPr>
        <a:xfrm xmlns:a="http://schemas.openxmlformats.org/drawingml/2006/main">
          <a:off x="2578893" y="1370636"/>
          <a:ext cx="557299" cy="36024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8%</a:t>
          </a:r>
          <a:endParaRPr lang="en-ZA" sz="1800"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0.63291</cdr:x>
      <cdr:y>0.64749</cdr:y>
    </cdr:from>
    <cdr:to>
      <cdr:x>0.71376</cdr:x>
      <cdr:y>0.91597</cdr:y>
    </cdr:to>
    <cdr:sp macro="" textlink="">
      <cdr:nvSpPr>
        <cdr:cNvPr id="4" name="Right Brace 3">
          <a:extLst xmlns:a="http://schemas.openxmlformats.org/drawingml/2006/main">
            <a:ext uri="{FF2B5EF4-FFF2-40B4-BE49-F238E27FC236}">
              <a16:creationId xmlns:a16="http://schemas.microsoft.com/office/drawing/2014/main" id="{2AA99C9D-E580-F0ED-61F4-02AA59F51146}"/>
            </a:ext>
          </a:extLst>
        </cdr:cNvPr>
        <cdr:cNvSpPr/>
      </cdr:nvSpPr>
      <cdr:spPr>
        <a:xfrm xmlns:a="http://schemas.openxmlformats.org/drawingml/2006/main">
          <a:off x="3264431" y="3013755"/>
          <a:ext cx="416981" cy="1249680"/>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userShapes>
</file>

<file path=ppt/drawings/drawing11.xml><?xml version="1.0" encoding="utf-8"?>
<c:userShapes xmlns:c="http://schemas.openxmlformats.org/drawingml/2006/chart">
  <cdr:relSizeAnchor xmlns:cdr="http://schemas.openxmlformats.org/drawingml/2006/chartDrawing">
    <cdr:from>
      <cdr:x>0.6626</cdr:x>
      <cdr:y>0.28325</cdr:y>
    </cdr:from>
    <cdr:to>
      <cdr:x>0.76793</cdr:x>
      <cdr:y>0.52855</cdr:y>
    </cdr:to>
    <cdr:sp macro="" textlink="">
      <cdr:nvSpPr>
        <cdr:cNvPr id="2" name="Right Brace 1"/>
        <cdr:cNvSpPr/>
      </cdr:nvSpPr>
      <cdr:spPr>
        <a:xfrm xmlns:a="http://schemas.openxmlformats.org/drawingml/2006/main">
          <a:off x="3417545" y="1419768"/>
          <a:ext cx="543270" cy="1229546"/>
        </a:xfrm>
        <a:prstGeom xmlns:a="http://schemas.openxmlformats.org/drawingml/2006/main" prst="rightBrace">
          <a:avLst/>
        </a:prstGeom>
        <a:ln xmlns:a="http://schemas.openxmlformats.org/drawingml/2006/main" w="25400">
          <a:solidFill>
            <a:schemeClr val="tx2">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0.3651</cdr:x>
      <cdr:y>0.69713</cdr:y>
    </cdr:from>
    <cdr:to>
      <cdr:x>0.44586</cdr:x>
      <cdr:y>0.92285</cdr:y>
    </cdr:to>
    <cdr:sp macro="" textlink="">
      <cdr:nvSpPr>
        <cdr:cNvPr id="5" name="Right Brace 4"/>
        <cdr:cNvSpPr/>
      </cdr:nvSpPr>
      <cdr:spPr>
        <a:xfrm xmlns:a="http://schemas.openxmlformats.org/drawingml/2006/main">
          <a:off x="1883108" y="3494308"/>
          <a:ext cx="416544" cy="1131396"/>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0.78305</cdr:x>
      <cdr:y>0.34907</cdr:y>
    </cdr:from>
    <cdr:to>
      <cdr:x>0.91468</cdr:x>
      <cdr:y>0.42842</cdr:y>
    </cdr:to>
    <cdr:sp macro="" textlink="">
      <cdr:nvSpPr>
        <cdr:cNvPr id="6" name="Text Box 10"/>
        <cdr:cNvSpPr txBox="1"/>
      </cdr:nvSpPr>
      <cdr:spPr>
        <a:xfrm xmlns:a="http://schemas.openxmlformats.org/drawingml/2006/main">
          <a:off x="4038805" y="1749685"/>
          <a:ext cx="678927" cy="397736"/>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46%</a:t>
          </a:r>
          <a:endParaRPr lang="en-ZA" sz="1800"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0.45976</cdr:x>
      <cdr:y>0.76187</cdr:y>
    </cdr:from>
    <cdr:to>
      <cdr:x>0.59951</cdr:x>
      <cdr:y>0.83595</cdr:y>
    </cdr:to>
    <cdr:sp macro="" textlink="">
      <cdr:nvSpPr>
        <cdr:cNvPr id="7" name="Text Box 10"/>
        <cdr:cNvSpPr txBox="1"/>
      </cdr:nvSpPr>
      <cdr:spPr>
        <a:xfrm xmlns:a="http://schemas.openxmlformats.org/drawingml/2006/main">
          <a:off x="2371338" y="3818831"/>
          <a:ext cx="720794" cy="37132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10%</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0.45187</cdr:x>
      <cdr:y>0.2635</cdr:y>
    </cdr:from>
    <cdr:to>
      <cdr:x>0.54812</cdr:x>
      <cdr:y>0.48221</cdr:y>
    </cdr:to>
    <cdr:sp macro="" textlink="">
      <cdr:nvSpPr>
        <cdr:cNvPr id="2" name="Right Brace 1"/>
        <cdr:cNvSpPr/>
      </cdr:nvSpPr>
      <cdr:spPr>
        <a:xfrm xmlns:a="http://schemas.openxmlformats.org/drawingml/2006/main">
          <a:off x="2330673" y="1197429"/>
          <a:ext cx="496437" cy="993892"/>
        </a:xfrm>
        <a:prstGeom xmlns:a="http://schemas.openxmlformats.org/drawingml/2006/main" prst="rightBrace">
          <a:avLst/>
        </a:prstGeom>
        <a:ln xmlns:a="http://schemas.openxmlformats.org/drawingml/2006/main" w="25400">
          <a:solidFill>
            <a:schemeClr val="tx2">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0.49378</cdr:x>
      <cdr:y>0.63666</cdr:y>
    </cdr:from>
    <cdr:to>
      <cdr:x>0.57804</cdr:x>
      <cdr:y>0.8549</cdr:y>
    </cdr:to>
    <cdr:sp macro="" textlink="">
      <cdr:nvSpPr>
        <cdr:cNvPr id="5" name="Right Brace 4"/>
        <cdr:cNvSpPr/>
      </cdr:nvSpPr>
      <cdr:spPr>
        <a:xfrm xmlns:a="http://schemas.openxmlformats.org/drawingml/2006/main">
          <a:off x="2546801" y="2893199"/>
          <a:ext cx="434595" cy="991755"/>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0.56332</cdr:x>
      <cdr:y>0.32578</cdr:y>
    </cdr:from>
    <cdr:to>
      <cdr:x>0.70391</cdr:x>
      <cdr:y>0.41184</cdr:y>
    </cdr:to>
    <cdr:sp macro="" textlink="">
      <cdr:nvSpPr>
        <cdr:cNvPr id="6" name="Text Box 10"/>
        <cdr:cNvSpPr txBox="1"/>
      </cdr:nvSpPr>
      <cdr:spPr>
        <a:xfrm xmlns:a="http://schemas.openxmlformats.org/drawingml/2006/main">
          <a:off x="2905485" y="1480453"/>
          <a:ext cx="725127" cy="39108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22%</a:t>
          </a:r>
          <a:endParaRPr lang="en-ZA" sz="1800"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0.57178</cdr:x>
      <cdr:y>0.70336</cdr:y>
    </cdr:from>
    <cdr:to>
      <cdr:x>0.70588</cdr:x>
      <cdr:y>0.78331</cdr:y>
    </cdr:to>
    <cdr:sp macro="" textlink="">
      <cdr:nvSpPr>
        <cdr:cNvPr id="7" name="Text Box 10"/>
        <cdr:cNvSpPr txBox="1"/>
      </cdr:nvSpPr>
      <cdr:spPr>
        <a:xfrm xmlns:a="http://schemas.openxmlformats.org/drawingml/2006/main">
          <a:off x="2949119" y="3196302"/>
          <a:ext cx="691653" cy="36331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23%</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0.5824</cdr:x>
      <cdr:y>0.18688</cdr:y>
    </cdr:from>
    <cdr:to>
      <cdr:x>0.66254</cdr:x>
      <cdr:y>0.46791</cdr:y>
    </cdr:to>
    <cdr:sp macro="" textlink="">
      <cdr:nvSpPr>
        <cdr:cNvPr id="2" name="Right Brace 1"/>
        <cdr:cNvSpPr/>
      </cdr:nvSpPr>
      <cdr:spPr>
        <a:xfrm xmlns:a="http://schemas.openxmlformats.org/drawingml/2006/main">
          <a:off x="3003883" y="851262"/>
          <a:ext cx="413369" cy="1280160"/>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0.5117</cdr:x>
      <cdr:y>0.64936</cdr:y>
    </cdr:from>
    <cdr:to>
      <cdr:x>0.58966</cdr:x>
      <cdr:y>0.90841</cdr:y>
    </cdr:to>
    <cdr:sp macro="" textlink="">
      <cdr:nvSpPr>
        <cdr:cNvPr id="5" name="Right Brace 4"/>
        <cdr:cNvSpPr/>
      </cdr:nvSpPr>
      <cdr:spPr>
        <a:xfrm xmlns:a="http://schemas.openxmlformats.org/drawingml/2006/main">
          <a:off x="2639218" y="2957964"/>
          <a:ext cx="402113" cy="1180058"/>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0.66873</cdr:x>
      <cdr:y>0.28074</cdr:y>
    </cdr:from>
    <cdr:to>
      <cdr:x>0.83392</cdr:x>
      <cdr:y>0.36324</cdr:y>
    </cdr:to>
    <cdr:sp macro="" textlink="">
      <cdr:nvSpPr>
        <cdr:cNvPr id="6" name="Text Box 10"/>
        <cdr:cNvSpPr txBox="1"/>
      </cdr:nvSpPr>
      <cdr:spPr>
        <a:xfrm xmlns:a="http://schemas.openxmlformats.org/drawingml/2006/main">
          <a:off x="3449167" y="1278831"/>
          <a:ext cx="852005" cy="375806"/>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37%</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0.59186</cdr:x>
      <cdr:y>0.73474</cdr:y>
    </cdr:from>
    <cdr:to>
      <cdr:x>0.7354</cdr:x>
      <cdr:y>0.79555</cdr:y>
    </cdr:to>
    <cdr:sp macro="" textlink="">
      <cdr:nvSpPr>
        <cdr:cNvPr id="7" name="Text Box 10"/>
        <cdr:cNvSpPr txBox="1"/>
      </cdr:nvSpPr>
      <cdr:spPr>
        <a:xfrm xmlns:a="http://schemas.openxmlformats.org/drawingml/2006/main">
          <a:off x="3052679" y="3346899"/>
          <a:ext cx="740354" cy="27699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24%</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0.61406</cdr:x>
      <cdr:y>0.18713</cdr:y>
    </cdr:from>
    <cdr:to>
      <cdr:x>0.73543</cdr:x>
      <cdr:y>0.46198</cdr:y>
    </cdr:to>
    <cdr:sp macro="" textlink="">
      <cdr:nvSpPr>
        <cdr:cNvPr id="2" name="Right Brace 1"/>
        <cdr:cNvSpPr/>
      </cdr:nvSpPr>
      <cdr:spPr>
        <a:xfrm xmlns:a="http://schemas.openxmlformats.org/drawingml/2006/main">
          <a:off x="3167191" y="858521"/>
          <a:ext cx="625981" cy="1260986"/>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cdr:x>
      <cdr:y>0.65423</cdr:y>
    </cdr:from>
    <cdr:to>
      <cdr:x>0.56936</cdr:x>
      <cdr:y>0.88499</cdr:y>
    </cdr:to>
    <cdr:sp macro="" textlink="">
      <cdr:nvSpPr>
        <cdr:cNvPr id="5" name="Right Brace 4"/>
        <cdr:cNvSpPr/>
      </cdr:nvSpPr>
      <cdr:spPr>
        <a:xfrm xmlns:a="http://schemas.openxmlformats.org/drawingml/2006/main">
          <a:off x="2578893" y="3001508"/>
          <a:ext cx="357744" cy="1058698"/>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0.74732</cdr:x>
      <cdr:y>0.29038</cdr:y>
    </cdr:from>
    <cdr:to>
      <cdr:x>0.90483</cdr:x>
      <cdr:y>0.37398</cdr:y>
    </cdr:to>
    <cdr:sp macro="" textlink="">
      <cdr:nvSpPr>
        <cdr:cNvPr id="6" name="Text Box 10"/>
        <cdr:cNvSpPr txBox="1"/>
      </cdr:nvSpPr>
      <cdr:spPr>
        <a:xfrm xmlns:a="http://schemas.openxmlformats.org/drawingml/2006/main">
          <a:off x="3854510" y="1332250"/>
          <a:ext cx="812422" cy="383501"/>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38%</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0.57064</cdr:x>
      <cdr:y>0.73224</cdr:y>
    </cdr:from>
    <cdr:to>
      <cdr:x>0.7177</cdr:x>
      <cdr:y>0.81621</cdr:y>
    </cdr:to>
    <cdr:sp macro="" textlink="">
      <cdr:nvSpPr>
        <cdr:cNvPr id="7" name="Text Box 10"/>
        <cdr:cNvSpPr txBox="1"/>
      </cdr:nvSpPr>
      <cdr:spPr>
        <a:xfrm xmlns:a="http://schemas.openxmlformats.org/drawingml/2006/main">
          <a:off x="2943240" y="3359426"/>
          <a:ext cx="758492" cy="385244"/>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26%</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0.47265</cdr:x>
      <cdr:y>0.18561</cdr:y>
    </cdr:from>
    <cdr:to>
      <cdr:x>0.57981</cdr:x>
      <cdr:y>0.46646</cdr:y>
    </cdr:to>
    <cdr:sp macro="" textlink="">
      <cdr:nvSpPr>
        <cdr:cNvPr id="2" name="Right Brace 1"/>
        <cdr:cNvSpPr/>
      </cdr:nvSpPr>
      <cdr:spPr>
        <a:xfrm xmlns:a="http://schemas.openxmlformats.org/drawingml/2006/main">
          <a:off x="2437828" y="799010"/>
          <a:ext cx="552704" cy="1209039"/>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0.60563</cdr:x>
      <cdr:y>0.63149</cdr:y>
    </cdr:from>
    <cdr:to>
      <cdr:x>0.6783</cdr:x>
      <cdr:y>0.91725</cdr:y>
    </cdr:to>
    <cdr:sp macro="" textlink="">
      <cdr:nvSpPr>
        <cdr:cNvPr id="5" name="Right Brace 4"/>
        <cdr:cNvSpPr/>
      </cdr:nvSpPr>
      <cdr:spPr>
        <a:xfrm xmlns:a="http://schemas.openxmlformats.org/drawingml/2006/main">
          <a:off x="3123734" y="2718478"/>
          <a:ext cx="374798" cy="1230132"/>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0.59022</cdr:x>
      <cdr:y>0.28827</cdr:y>
    </cdr:from>
    <cdr:to>
      <cdr:x>0.79002</cdr:x>
      <cdr:y>0.35262</cdr:y>
    </cdr:to>
    <cdr:sp macro="" textlink="">
      <cdr:nvSpPr>
        <cdr:cNvPr id="6" name="Text Box 10"/>
        <cdr:cNvSpPr txBox="1"/>
      </cdr:nvSpPr>
      <cdr:spPr>
        <a:xfrm xmlns:a="http://schemas.openxmlformats.org/drawingml/2006/main">
          <a:off x="3044221" y="1240970"/>
          <a:ext cx="1030527" cy="27699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22%</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0.71176</cdr:x>
      <cdr:y>0.73665</cdr:y>
    </cdr:from>
    <cdr:to>
      <cdr:x>0.86347</cdr:x>
      <cdr:y>0.83464</cdr:y>
    </cdr:to>
    <cdr:sp macro="" textlink="">
      <cdr:nvSpPr>
        <cdr:cNvPr id="7" name="Text Box 10"/>
        <cdr:cNvSpPr txBox="1"/>
      </cdr:nvSpPr>
      <cdr:spPr>
        <a:xfrm xmlns:a="http://schemas.openxmlformats.org/drawingml/2006/main">
          <a:off x="3671113" y="3171175"/>
          <a:ext cx="782459" cy="42183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36%</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0.47265</cdr:x>
      <cdr:y>0.19636</cdr:y>
    </cdr:from>
    <cdr:to>
      <cdr:x>0.58828</cdr:x>
      <cdr:y>0.46147</cdr:y>
    </cdr:to>
    <cdr:sp macro="" textlink="">
      <cdr:nvSpPr>
        <cdr:cNvPr id="2" name="Right Brace 1"/>
        <cdr:cNvSpPr/>
      </cdr:nvSpPr>
      <cdr:spPr>
        <a:xfrm xmlns:a="http://schemas.openxmlformats.org/drawingml/2006/main">
          <a:off x="2484348" y="855986"/>
          <a:ext cx="607783" cy="1155693"/>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0.57756</cdr:x>
      <cdr:y>0.63912</cdr:y>
    </cdr:from>
    <cdr:to>
      <cdr:x>0.65207</cdr:x>
      <cdr:y>0.91362</cdr:y>
    </cdr:to>
    <cdr:sp macro="" textlink="">
      <cdr:nvSpPr>
        <cdr:cNvPr id="5" name="Right Brace 4"/>
        <cdr:cNvSpPr/>
      </cdr:nvSpPr>
      <cdr:spPr>
        <a:xfrm xmlns:a="http://schemas.openxmlformats.org/drawingml/2006/main">
          <a:off x="3035778" y="2786099"/>
          <a:ext cx="391634" cy="1196621"/>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0.59766</cdr:x>
      <cdr:y>0.27718</cdr:y>
    </cdr:from>
    <cdr:to>
      <cdr:x>0.75452</cdr:x>
      <cdr:y>0.35074</cdr:y>
    </cdr:to>
    <cdr:sp macro="" textlink="">
      <cdr:nvSpPr>
        <cdr:cNvPr id="6" name="Text Box 10"/>
        <cdr:cNvSpPr txBox="1"/>
      </cdr:nvSpPr>
      <cdr:spPr>
        <a:xfrm xmlns:a="http://schemas.openxmlformats.org/drawingml/2006/main">
          <a:off x="3141404" y="1208313"/>
          <a:ext cx="824488" cy="320643"/>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21%</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0.67721</cdr:x>
      <cdr:y>0.73802</cdr:y>
    </cdr:from>
    <cdr:to>
      <cdr:x>0.87822</cdr:x>
      <cdr:y>0.83438</cdr:y>
    </cdr:to>
    <cdr:sp macro="" textlink="">
      <cdr:nvSpPr>
        <cdr:cNvPr id="7" name="Text Box 10"/>
        <cdr:cNvSpPr txBox="1"/>
      </cdr:nvSpPr>
      <cdr:spPr>
        <a:xfrm xmlns:a="http://schemas.openxmlformats.org/drawingml/2006/main">
          <a:off x="3559557" y="3217219"/>
          <a:ext cx="1056575" cy="420061"/>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38%</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0.47577</cdr:x>
      <cdr:y>0.61643</cdr:y>
    </cdr:from>
    <cdr:to>
      <cdr:x>0.77876</cdr:x>
      <cdr:y>0.74187</cdr:y>
    </cdr:to>
    <cdr:sp macro="" textlink="">
      <cdr:nvSpPr>
        <cdr:cNvPr id="2" name="Right Brace 1"/>
        <cdr:cNvSpPr/>
      </cdr:nvSpPr>
      <cdr:spPr>
        <a:xfrm xmlns:a="http://schemas.openxmlformats.org/drawingml/2006/main" rot="16200000">
          <a:off x="2916831" y="2667155"/>
          <a:ext cx="636950" cy="1562772"/>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0.58888</cdr:x>
      <cdr:y>0.54949</cdr:y>
    </cdr:from>
    <cdr:to>
      <cdr:x>0.72755</cdr:x>
      <cdr:y>0.64748</cdr:y>
    </cdr:to>
    <cdr:sp macro="" textlink="">
      <cdr:nvSpPr>
        <cdr:cNvPr id="3" name="Text Box 2"/>
        <cdr:cNvSpPr txBox="1"/>
      </cdr:nvSpPr>
      <cdr:spPr>
        <a:xfrm xmlns:a="http://schemas.openxmlformats.org/drawingml/2006/main">
          <a:off x="3037318" y="2790149"/>
          <a:ext cx="715214" cy="497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b="1" kern="1200" dirty="0">
              <a:solidFill>
                <a:schemeClr val="accent6"/>
              </a:solidFill>
              <a:latin typeface="Calibri" panose="020F0502020204030204" pitchFamily="34" charset="0"/>
              <a:ea typeface="Calibri" panose="020F0502020204030204" pitchFamily="34" charset="0"/>
              <a:cs typeface="Calibri" panose="020F0502020204030204" pitchFamily="34" charset="0"/>
            </a:rPr>
            <a:t>11%</a:t>
          </a:r>
        </a:p>
      </cdr:txBody>
    </cdr:sp>
  </cdr:relSizeAnchor>
  <cdr:relSizeAnchor xmlns:cdr="http://schemas.openxmlformats.org/drawingml/2006/chartDrawing">
    <cdr:from>
      <cdr:x>0.11659</cdr:x>
      <cdr:y>0.21834</cdr:y>
    </cdr:from>
    <cdr:to>
      <cdr:x>0.43207</cdr:x>
      <cdr:y>0.34378</cdr:y>
    </cdr:to>
    <cdr:sp macro="" textlink="">
      <cdr:nvSpPr>
        <cdr:cNvPr id="4" name="Right Brace 3"/>
        <cdr:cNvSpPr/>
      </cdr:nvSpPr>
      <cdr:spPr>
        <a:xfrm xmlns:a="http://schemas.openxmlformats.org/drawingml/2006/main" rot="16200000">
          <a:off x="1096466" y="613553"/>
          <a:ext cx="636950" cy="1627188"/>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0.23888</cdr:x>
      <cdr:y>0.13828</cdr:y>
    </cdr:from>
    <cdr:to>
      <cdr:x>0.3907</cdr:x>
      <cdr:y>0.19283</cdr:y>
    </cdr:to>
    <cdr:sp macro="" textlink="">
      <cdr:nvSpPr>
        <cdr:cNvPr id="5" name="Text Box 1"/>
        <cdr:cNvSpPr txBox="1"/>
      </cdr:nvSpPr>
      <cdr:spPr>
        <a:xfrm xmlns:a="http://schemas.openxmlformats.org/drawingml/2006/main">
          <a:off x="1232087" y="702149"/>
          <a:ext cx="783085"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79%</a:t>
          </a:r>
        </a:p>
      </cdr:txBody>
    </cdr:sp>
  </cdr:relSizeAnchor>
</c:userShapes>
</file>

<file path=ppt/drawings/drawing18.xml><?xml version="1.0" encoding="utf-8"?>
<c:userShapes xmlns:c="http://schemas.openxmlformats.org/drawingml/2006/chart">
  <cdr:relSizeAnchor xmlns:cdr="http://schemas.openxmlformats.org/drawingml/2006/chartDrawing">
    <cdr:from>
      <cdr:x>0.5</cdr:x>
      <cdr:y>0.19391</cdr:y>
    </cdr:from>
    <cdr:to>
      <cdr:x>0.57761</cdr:x>
      <cdr:y>0.46761</cdr:y>
    </cdr:to>
    <cdr:sp macro="" textlink="">
      <cdr:nvSpPr>
        <cdr:cNvPr id="2" name="Right Brace 1"/>
        <cdr:cNvSpPr/>
      </cdr:nvSpPr>
      <cdr:spPr>
        <a:xfrm xmlns:a="http://schemas.openxmlformats.org/drawingml/2006/main">
          <a:off x="2578893" y="944496"/>
          <a:ext cx="400304" cy="1333178"/>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0.59297</cdr:x>
      <cdr:y>0.64079</cdr:y>
    </cdr:from>
    <cdr:to>
      <cdr:x>0.65269</cdr:x>
      <cdr:y>0.92478</cdr:y>
    </cdr:to>
    <cdr:sp macro="" textlink="">
      <cdr:nvSpPr>
        <cdr:cNvPr id="5" name="Right Brace 4"/>
        <cdr:cNvSpPr/>
      </cdr:nvSpPr>
      <cdr:spPr>
        <a:xfrm xmlns:a="http://schemas.openxmlformats.org/drawingml/2006/main">
          <a:off x="3058398" y="3121211"/>
          <a:ext cx="308054" cy="1383297"/>
        </a:xfrm>
        <a:prstGeom xmlns:a="http://schemas.openxmlformats.org/drawingml/2006/main" prst="rightBrace">
          <a:avLst/>
        </a:prstGeom>
        <a:ln xmlns:a="http://schemas.openxmlformats.org/drawingml/2006/main" w="25400">
          <a:solidFill>
            <a:schemeClr val="accent2">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0.57446</cdr:x>
      <cdr:y>0.29236</cdr:y>
    </cdr:from>
    <cdr:to>
      <cdr:x>0.7177</cdr:x>
      <cdr:y>0.37098</cdr:y>
    </cdr:to>
    <cdr:sp macro="" textlink="">
      <cdr:nvSpPr>
        <cdr:cNvPr id="6" name="Text Box 10"/>
        <cdr:cNvSpPr txBox="1"/>
      </cdr:nvSpPr>
      <cdr:spPr>
        <a:xfrm xmlns:a="http://schemas.openxmlformats.org/drawingml/2006/main">
          <a:off x="2962942" y="1424057"/>
          <a:ext cx="738790" cy="38295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22%</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0.6588</cdr:x>
      <cdr:y>0.74197</cdr:y>
    </cdr:from>
    <cdr:to>
      <cdr:x>0.80831</cdr:x>
      <cdr:y>0.81402</cdr:y>
    </cdr:to>
    <cdr:sp macro="" textlink="">
      <cdr:nvSpPr>
        <cdr:cNvPr id="7" name="Text Box 10"/>
        <cdr:cNvSpPr txBox="1"/>
      </cdr:nvSpPr>
      <cdr:spPr>
        <a:xfrm xmlns:a="http://schemas.openxmlformats.org/drawingml/2006/main">
          <a:off x="3397941" y="3614056"/>
          <a:ext cx="771151" cy="35094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36%</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0.40753</cdr:x>
      <cdr:y>0.20999</cdr:y>
    </cdr:from>
    <cdr:to>
      <cdr:x>0.52921</cdr:x>
      <cdr:y>0.56237</cdr:y>
    </cdr:to>
    <cdr:sp macro="" textlink="">
      <cdr:nvSpPr>
        <cdr:cNvPr id="2" name="Right Brace 1"/>
        <cdr:cNvSpPr/>
      </cdr:nvSpPr>
      <cdr:spPr>
        <a:xfrm xmlns:a="http://schemas.openxmlformats.org/drawingml/2006/main">
          <a:off x="2101953" y="1077687"/>
          <a:ext cx="627595" cy="1808480"/>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dirty="0"/>
        </a:p>
      </cdr:txBody>
    </cdr:sp>
  </cdr:relSizeAnchor>
  <cdr:relSizeAnchor xmlns:cdr="http://schemas.openxmlformats.org/drawingml/2006/chartDrawing">
    <cdr:from>
      <cdr:x>0.53743</cdr:x>
      <cdr:y>0.3591</cdr:y>
    </cdr:from>
    <cdr:to>
      <cdr:x>0.69665</cdr:x>
      <cdr:y>0.44691</cdr:y>
    </cdr:to>
    <cdr:sp macro="" textlink="">
      <cdr:nvSpPr>
        <cdr:cNvPr id="3" name="Text Box 2"/>
        <cdr:cNvSpPr txBox="1"/>
      </cdr:nvSpPr>
      <cdr:spPr>
        <a:xfrm xmlns:a="http://schemas.openxmlformats.org/drawingml/2006/main">
          <a:off x="2771934" y="1842960"/>
          <a:ext cx="821214" cy="4506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b="1" kern="1200" dirty="0">
              <a:solidFill>
                <a:schemeClr val="accent6"/>
              </a:solidFill>
              <a:latin typeface="Calibri" panose="020F0502020204030204" pitchFamily="34" charset="0"/>
              <a:ea typeface="Calibri" panose="020F0502020204030204" pitchFamily="34" charset="0"/>
              <a:cs typeface="Calibri" panose="020F0502020204030204" pitchFamily="34" charset="0"/>
            </a:rPr>
            <a:t>16%</a:t>
          </a:r>
        </a:p>
      </cdr:txBody>
    </cdr:sp>
  </cdr:relSizeAnchor>
  <cdr:relSizeAnchor xmlns:cdr="http://schemas.openxmlformats.org/drawingml/2006/chartDrawing">
    <cdr:from>
      <cdr:x>0.66454</cdr:x>
      <cdr:y>0.58612</cdr:y>
    </cdr:from>
    <cdr:to>
      <cdr:x>0.77347</cdr:x>
      <cdr:y>0.92267</cdr:y>
    </cdr:to>
    <cdr:sp macro="" textlink="">
      <cdr:nvSpPr>
        <cdr:cNvPr id="4" name="Right Brace 3"/>
        <cdr:cNvSpPr/>
      </cdr:nvSpPr>
      <cdr:spPr>
        <a:xfrm xmlns:a="http://schemas.openxmlformats.org/drawingml/2006/main">
          <a:off x="3427556" y="3008087"/>
          <a:ext cx="561832" cy="1727200"/>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solidFill>
              <a:schemeClr val="tx2">
                <a:lumMod val="50000"/>
                <a:lumOff val="50000"/>
              </a:schemeClr>
            </a:solidFill>
          </a:endParaRPr>
        </a:p>
      </cdr:txBody>
    </cdr:sp>
  </cdr:relSizeAnchor>
  <cdr:relSizeAnchor xmlns:cdr="http://schemas.openxmlformats.org/drawingml/2006/chartDrawing">
    <cdr:from>
      <cdr:x>0.77383</cdr:x>
      <cdr:y>0.71779</cdr:y>
    </cdr:from>
    <cdr:to>
      <cdr:x>0.9153</cdr:x>
      <cdr:y>0.80601</cdr:y>
    </cdr:to>
    <cdr:sp macro="" textlink="">
      <cdr:nvSpPr>
        <cdr:cNvPr id="5" name="Text Box 1"/>
        <cdr:cNvSpPr txBox="1"/>
      </cdr:nvSpPr>
      <cdr:spPr>
        <a:xfrm xmlns:a="http://schemas.openxmlformats.org/drawingml/2006/main">
          <a:off x="3991248" y="3683815"/>
          <a:ext cx="729660" cy="452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74%</a:t>
          </a:r>
        </a:p>
      </cdr:txBody>
    </cdr:sp>
  </cdr:relSizeAnchor>
</c:userShapes>
</file>

<file path=ppt/drawings/drawing2.xml><?xml version="1.0" encoding="utf-8"?>
<c:userShapes xmlns:c="http://schemas.openxmlformats.org/drawingml/2006/chart">
  <cdr:relSizeAnchor xmlns:cdr="http://schemas.openxmlformats.org/drawingml/2006/chartDrawing">
    <cdr:from>
      <cdr:x>0.52268</cdr:x>
      <cdr:y>0.22114</cdr:y>
    </cdr:from>
    <cdr:to>
      <cdr:x>0.81995</cdr:x>
      <cdr:y>0.35665</cdr:y>
    </cdr:to>
    <cdr:sp macro="" textlink="">
      <cdr:nvSpPr>
        <cdr:cNvPr id="2" name="Right Brace 1"/>
        <cdr:cNvSpPr/>
      </cdr:nvSpPr>
      <cdr:spPr>
        <a:xfrm xmlns:a="http://schemas.openxmlformats.org/drawingml/2006/main" rot="16200000">
          <a:off x="3218022" y="344761"/>
          <a:ext cx="523067" cy="1540799"/>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0.09022</cdr:x>
      <cdr:y>0.48845</cdr:y>
    </cdr:from>
    <cdr:to>
      <cdr:x>0.35042</cdr:x>
      <cdr:y>0.62341</cdr:y>
    </cdr:to>
    <cdr:sp macro="" textlink="">
      <cdr:nvSpPr>
        <cdr:cNvPr id="5" name="Right Brace 4"/>
        <cdr:cNvSpPr/>
      </cdr:nvSpPr>
      <cdr:spPr>
        <a:xfrm xmlns:a="http://schemas.openxmlformats.org/drawingml/2006/main" rot="16200000">
          <a:off x="875883" y="1474932"/>
          <a:ext cx="520962" cy="1342056"/>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0.6324</cdr:x>
      <cdr:y>0.10558</cdr:y>
    </cdr:from>
    <cdr:to>
      <cdr:x>0.78168</cdr:x>
      <cdr:y>0.25847</cdr:y>
    </cdr:to>
    <cdr:sp macro="" textlink="">
      <cdr:nvSpPr>
        <cdr:cNvPr id="6" name="Text Box 10"/>
        <cdr:cNvSpPr txBox="1"/>
      </cdr:nvSpPr>
      <cdr:spPr>
        <a:xfrm xmlns:a="http://schemas.openxmlformats.org/drawingml/2006/main">
          <a:off x="3277827" y="407533"/>
          <a:ext cx="773743" cy="590174"/>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rgbClr val="E97132"/>
              </a:solidFill>
              <a:effectLst/>
              <a:latin typeface="Calibri" panose="020F0502020204030204" pitchFamily="34" charset="0"/>
              <a:ea typeface="Calibri" panose="020F0502020204030204" pitchFamily="34" charset="0"/>
              <a:cs typeface="Calibri" panose="020F0502020204030204" pitchFamily="34" charset="0"/>
            </a:rPr>
            <a:t>67%</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0.17257</cdr:x>
      <cdr:y>0.37783</cdr:y>
    </cdr:from>
    <cdr:to>
      <cdr:x>0.31811</cdr:x>
      <cdr:y>0.53073</cdr:y>
    </cdr:to>
    <cdr:sp macro="" textlink="">
      <cdr:nvSpPr>
        <cdr:cNvPr id="7" name="Text Box 10"/>
        <cdr:cNvSpPr txBox="1"/>
      </cdr:nvSpPr>
      <cdr:spPr>
        <a:xfrm xmlns:a="http://schemas.openxmlformats.org/drawingml/2006/main">
          <a:off x="894441" y="1458468"/>
          <a:ext cx="754398" cy="590213"/>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17%</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0.5</cdr:x>
      <cdr:y>0.34522</cdr:y>
    </cdr:from>
    <cdr:to>
      <cdr:x>0.56602</cdr:x>
      <cdr:y>0.60954</cdr:y>
    </cdr:to>
    <cdr:sp macro="" textlink="">
      <cdr:nvSpPr>
        <cdr:cNvPr id="2" name="Right Brace 1"/>
        <cdr:cNvSpPr/>
      </cdr:nvSpPr>
      <cdr:spPr>
        <a:xfrm xmlns:a="http://schemas.openxmlformats.org/drawingml/2006/main">
          <a:off x="2578894" y="1572552"/>
          <a:ext cx="340518" cy="1204031"/>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0.57536</cdr:x>
      <cdr:y>0.43662</cdr:y>
    </cdr:from>
    <cdr:to>
      <cdr:x>0.71176</cdr:x>
      <cdr:y>0.5194</cdr:y>
    </cdr:to>
    <cdr:sp macro="" textlink="">
      <cdr:nvSpPr>
        <cdr:cNvPr id="3" name="Text Box 2"/>
        <cdr:cNvSpPr txBox="1"/>
      </cdr:nvSpPr>
      <cdr:spPr>
        <a:xfrm xmlns:a="http://schemas.openxmlformats.org/drawingml/2006/main">
          <a:off x="2967608" y="1988919"/>
          <a:ext cx="703505" cy="377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b="1" kern="1200" dirty="0">
              <a:solidFill>
                <a:schemeClr val="accent6"/>
              </a:solidFill>
              <a:latin typeface="Calibri" panose="020F0502020204030204" pitchFamily="34" charset="0"/>
              <a:ea typeface="Calibri" panose="020F0502020204030204" pitchFamily="34" charset="0"/>
              <a:cs typeface="Calibri" panose="020F0502020204030204" pitchFamily="34" charset="0"/>
            </a:rPr>
            <a:t>18%</a:t>
          </a:r>
        </a:p>
      </cdr:txBody>
    </cdr:sp>
  </cdr:relSizeAnchor>
  <cdr:relSizeAnchor xmlns:cdr="http://schemas.openxmlformats.org/drawingml/2006/chartDrawing">
    <cdr:from>
      <cdr:x>0.67814</cdr:x>
      <cdr:y>0.64338</cdr:y>
    </cdr:from>
    <cdr:to>
      <cdr:x>0.74922</cdr:x>
      <cdr:y>0.91957</cdr:y>
    </cdr:to>
    <cdr:sp macro="" textlink="">
      <cdr:nvSpPr>
        <cdr:cNvPr id="4" name="Right Brace 3"/>
        <cdr:cNvSpPr/>
      </cdr:nvSpPr>
      <cdr:spPr>
        <a:xfrm xmlns:a="http://schemas.openxmlformats.org/drawingml/2006/main">
          <a:off x="3497685" y="2930751"/>
          <a:ext cx="366607" cy="1258072"/>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0.74364</cdr:x>
      <cdr:y>0.73113</cdr:y>
    </cdr:from>
    <cdr:to>
      <cdr:x>0.86318</cdr:x>
      <cdr:y>0.81881</cdr:y>
    </cdr:to>
    <cdr:sp macro="" textlink="">
      <cdr:nvSpPr>
        <cdr:cNvPr id="5" name="Text Box 1"/>
        <cdr:cNvSpPr txBox="1"/>
      </cdr:nvSpPr>
      <cdr:spPr>
        <a:xfrm xmlns:a="http://schemas.openxmlformats.org/drawingml/2006/main">
          <a:off x="3835538" y="3330471"/>
          <a:ext cx="616562" cy="3994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65%</a:t>
          </a:r>
        </a:p>
      </cdr:txBody>
    </cdr:sp>
  </cdr:relSizeAnchor>
</c:userShapes>
</file>

<file path=ppt/drawings/drawing21.xml><?xml version="1.0" encoding="utf-8"?>
<c:userShapes xmlns:c="http://schemas.openxmlformats.org/drawingml/2006/chart">
  <cdr:relSizeAnchor xmlns:cdr="http://schemas.openxmlformats.org/drawingml/2006/chartDrawing">
    <cdr:from>
      <cdr:x>0.5</cdr:x>
      <cdr:y>0.19588</cdr:y>
    </cdr:from>
    <cdr:to>
      <cdr:x>0.59568</cdr:x>
      <cdr:y>0.45653</cdr:y>
    </cdr:to>
    <cdr:sp macro="" textlink="">
      <cdr:nvSpPr>
        <cdr:cNvPr id="2" name="Right Brace 1"/>
        <cdr:cNvSpPr/>
      </cdr:nvSpPr>
      <cdr:spPr>
        <a:xfrm xmlns:a="http://schemas.openxmlformats.org/drawingml/2006/main">
          <a:off x="2578893" y="905047"/>
          <a:ext cx="493497" cy="1204342"/>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0.7691</cdr:x>
      <cdr:y>0.64247</cdr:y>
    </cdr:from>
    <cdr:to>
      <cdr:x>0.86417</cdr:x>
      <cdr:y>0.92079</cdr:y>
    </cdr:to>
    <cdr:sp macro="" textlink="">
      <cdr:nvSpPr>
        <cdr:cNvPr id="5" name="Right Brace 4"/>
        <cdr:cNvSpPr/>
      </cdr:nvSpPr>
      <cdr:spPr>
        <a:xfrm xmlns:a="http://schemas.openxmlformats.org/drawingml/2006/main">
          <a:off x="3966836" y="2968551"/>
          <a:ext cx="490351" cy="1285986"/>
        </a:xfrm>
        <a:prstGeom xmlns:a="http://schemas.openxmlformats.org/drawingml/2006/main" prst="rightBrace">
          <a:avLst/>
        </a:prstGeom>
        <a:ln xmlns:a="http://schemas.openxmlformats.org/drawingml/2006/main" w="25400">
          <a:solidFill>
            <a:schemeClr val="tx2">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0.62077</cdr:x>
      <cdr:y>0.27565</cdr:y>
    </cdr:from>
    <cdr:to>
      <cdr:x>0.72881</cdr:x>
      <cdr:y>0.34189</cdr:y>
    </cdr:to>
    <cdr:sp macro="" textlink="">
      <cdr:nvSpPr>
        <cdr:cNvPr id="6" name="Text Box 10"/>
        <cdr:cNvSpPr txBox="1"/>
      </cdr:nvSpPr>
      <cdr:spPr>
        <a:xfrm xmlns:a="http://schemas.openxmlformats.org/drawingml/2006/main">
          <a:off x="3201786" y="1273629"/>
          <a:ext cx="557247" cy="306064"/>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rgbClr val="E97132"/>
              </a:solidFill>
              <a:effectLst/>
              <a:latin typeface="Calibri" panose="020F0502020204030204" pitchFamily="34" charset="0"/>
              <a:ea typeface="Calibri" panose="020F0502020204030204" pitchFamily="34" charset="0"/>
              <a:cs typeface="Calibri" panose="020F0502020204030204" pitchFamily="34" charset="0"/>
            </a:rPr>
            <a:t>7%</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0.86868</cdr:x>
      <cdr:y>0.74051</cdr:y>
    </cdr:from>
    <cdr:to>
      <cdr:x>1</cdr:x>
      <cdr:y>0.82112</cdr:y>
    </cdr:to>
    <cdr:sp macro="" textlink="">
      <cdr:nvSpPr>
        <cdr:cNvPr id="7" name="Text Box 10"/>
        <cdr:cNvSpPr txBox="1"/>
      </cdr:nvSpPr>
      <cdr:spPr>
        <a:xfrm xmlns:a="http://schemas.openxmlformats.org/drawingml/2006/main">
          <a:off x="4480448" y="3421560"/>
          <a:ext cx="677339" cy="372461"/>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55%</a:t>
          </a:r>
          <a:endParaRPr lang="en-ZA" sz="1800"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0.51722</cdr:x>
      <cdr:y>0.18579</cdr:y>
    </cdr:from>
    <cdr:to>
      <cdr:x>0.60753</cdr:x>
      <cdr:y>0.4471</cdr:y>
    </cdr:to>
    <cdr:sp macro="" textlink="">
      <cdr:nvSpPr>
        <cdr:cNvPr id="2" name="Right Brace 1"/>
        <cdr:cNvSpPr/>
      </cdr:nvSpPr>
      <cdr:spPr>
        <a:xfrm xmlns:a="http://schemas.openxmlformats.org/drawingml/2006/main">
          <a:off x="2667694" y="856411"/>
          <a:ext cx="465799" cy="1204546"/>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0.73618</cdr:x>
      <cdr:y>0.63128</cdr:y>
    </cdr:from>
    <cdr:to>
      <cdr:x>0.82703</cdr:x>
      <cdr:y>0.90369</cdr:y>
    </cdr:to>
    <cdr:sp macro="" textlink="">
      <cdr:nvSpPr>
        <cdr:cNvPr id="5" name="Right Brace 4"/>
        <cdr:cNvSpPr/>
      </cdr:nvSpPr>
      <cdr:spPr>
        <a:xfrm xmlns:a="http://schemas.openxmlformats.org/drawingml/2006/main">
          <a:off x="3797042" y="2909982"/>
          <a:ext cx="468585" cy="1255713"/>
        </a:xfrm>
        <a:prstGeom xmlns:a="http://schemas.openxmlformats.org/drawingml/2006/main" prst="rightBrace">
          <a:avLst/>
        </a:prstGeom>
        <a:ln xmlns:a="http://schemas.openxmlformats.org/drawingml/2006/main" w="25400">
          <a:solidFill>
            <a:schemeClr val="tx2">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0.61866</cdr:x>
      <cdr:y>0.27066</cdr:y>
    </cdr:from>
    <cdr:to>
      <cdr:x>0.75512</cdr:x>
      <cdr:y>0.31644</cdr:y>
    </cdr:to>
    <cdr:sp macro="" textlink="">
      <cdr:nvSpPr>
        <cdr:cNvPr id="6" name="Text Box 10"/>
        <cdr:cNvSpPr txBox="1"/>
      </cdr:nvSpPr>
      <cdr:spPr>
        <a:xfrm xmlns:a="http://schemas.openxmlformats.org/drawingml/2006/main">
          <a:off x="3190917" y="1247646"/>
          <a:ext cx="703855" cy="211038"/>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rgbClr val="E97132"/>
              </a:solidFill>
              <a:effectLst/>
              <a:latin typeface="Calibri" panose="020F0502020204030204" pitchFamily="34" charset="0"/>
              <a:ea typeface="Calibri" panose="020F0502020204030204" pitchFamily="34" charset="0"/>
              <a:cs typeface="Calibri" panose="020F0502020204030204" pitchFamily="34" charset="0"/>
            </a:rPr>
            <a:t>10%</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0.82745</cdr:x>
      <cdr:y>0.72512</cdr:y>
    </cdr:from>
    <cdr:to>
      <cdr:x>0.95999</cdr:x>
      <cdr:y>0.80811</cdr:y>
    </cdr:to>
    <cdr:sp macro="" textlink="">
      <cdr:nvSpPr>
        <cdr:cNvPr id="7" name="Text Box 10"/>
        <cdr:cNvSpPr txBox="1"/>
      </cdr:nvSpPr>
      <cdr:spPr>
        <a:xfrm xmlns:a="http://schemas.openxmlformats.org/drawingml/2006/main">
          <a:off x="4267811" y="3342544"/>
          <a:ext cx="683601" cy="38254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49%</a:t>
          </a:r>
          <a:endParaRPr lang="en-ZA" sz="1800" kern="100" dirty="0">
            <a:solidFill>
              <a:schemeClr val="tx2">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0.08712</cdr:x>
      <cdr:y>0.4377</cdr:y>
    </cdr:from>
    <cdr:to>
      <cdr:x>0.40027</cdr:x>
      <cdr:y>0.56229</cdr:y>
    </cdr:to>
    <cdr:sp macro="" textlink="">
      <cdr:nvSpPr>
        <cdr:cNvPr id="2" name="Right Brace 1"/>
        <cdr:cNvSpPr/>
      </cdr:nvSpPr>
      <cdr:spPr>
        <a:xfrm xmlns:a="http://schemas.openxmlformats.org/drawingml/2006/main" rot="16200000">
          <a:off x="1027407" y="1034713"/>
          <a:ext cx="459063" cy="1615161"/>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0.2019</cdr:x>
      <cdr:y>0.35717</cdr:y>
    </cdr:from>
    <cdr:to>
      <cdr:x>0.34235</cdr:x>
      <cdr:y>0.4717</cdr:y>
    </cdr:to>
    <cdr:sp macro="" textlink="">
      <cdr:nvSpPr>
        <cdr:cNvPr id="3" name="Text Box 2"/>
        <cdr:cNvSpPr txBox="1"/>
      </cdr:nvSpPr>
      <cdr:spPr>
        <a:xfrm xmlns:a="http://schemas.openxmlformats.org/drawingml/2006/main">
          <a:off x="1041357" y="1434003"/>
          <a:ext cx="724403" cy="459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b="1" kern="1200" dirty="0">
              <a:solidFill>
                <a:schemeClr val="accent6"/>
              </a:solidFill>
              <a:latin typeface="Calibri" panose="020F0502020204030204" pitchFamily="34" charset="0"/>
              <a:ea typeface="Calibri" panose="020F0502020204030204" pitchFamily="34" charset="0"/>
              <a:cs typeface="Calibri" panose="020F0502020204030204" pitchFamily="34" charset="0"/>
            </a:rPr>
            <a:t>33%</a:t>
          </a:r>
        </a:p>
      </cdr:txBody>
    </cdr:sp>
  </cdr:relSizeAnchor>
  <cdr:relSizeAnchor xmlns:cdr="http://schemas.openxmlformats.org/drawingml/2006/chartDrawing">
    <cdr:from>
      <cdr:x>0.44881</cdr:x>
      <cdr:y>0.25075</cdr:y>
    </cdr:from>
    <cdr:to>
      <cdr:x>0.77351</cdr:x>
      <cdr:y>0.39205</cdr:y>
    </cdr:to>
    <cdr:sp macro="" textlink="">
      <cdr:nvSpPr>
        <cdr:cNvPr id="4" name="Right Brace 3"/>
        <cdr:cNvSpPr/>
      </cdr:nvSpPr>
      <cdr:spPr>
        <a:xfrm xmlns:a="http://schemas.openxmlformats.org/drawingml/2006/main" rot="16200000">
          <a:off x="2891910" y="346875"/>
          <a:ext cx="520633" cy="1674734"/>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0.57227</cdr:x>
      <cdr:y>0.16376</cdr:y>
    </cdr:from>
    <cdr:to>
      <cdr:x>0.70836</cdr:x>
      <cdr:y>0.27829</cdr:y>
    </cdr:to>
    <cdr:sp macro="" textlink="">
      <cdr:nvSpPr>
        <cdr:cNvPr id="5" name="Text Box 1"/>
        <cdr:cNvSpPr txBox="1"/>
      </cdr:nvSpPr>
      <cdr:spPr>
        <a:xfrm xmlns:a="http://schemas.openxmlformats.org/drawingml/2006/main">
          <a:off x="2951646" y="657481"/>
          <a:ext cx="701907" cy="4598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66%</a:t>
          </a:r>
        </a:p>
      </cdr:txBody>
    </cdr:sp>
  </cdr:relSizeAnchor>
</c:userShapes>
</file>

<file path=ppt/drawings/drawing4.xml><?xml version="1.0" encoding="utf-8"?>
<c:userShapes xmlns:c="http://schemas.openxmlformats.org/drawingml/2006/chart">
  <cdr:relSizeAnchor xmlns:cdr="http://schemas.openxmlformats.org/drawingml/2006/chartDrawing">
    <cdr:from>
      <cdr:x>0.08712</cdr:x>
      <cdr:y>0.40756</cdr:y>
    </cdr:from>
    <cdr:to>
      <cdr:x>0.35331</cdr:x>
      <cdr:y>0.53761</cdr:y>
    </cdr:to>
    <cdr:sp macro="" textlink="">
      <cdr:nvSpPr>
        <cdr:cNvPr id="2" name="Right Brace 1"/>
        <cdr:cNvSpPr/>
      </cdr:nvSpPr>
      <cdr:spPr>
        <a:xfrm xmlns:a="http://schemas.openxmlformats.org/drawingml/2006/main" rot="16200000">
          <a:off x="886865" y="1160107"/>
          <a:ext cx="509087" cy="1379699"/>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solidFill>
              <a:schemeClr val="accent2"/>
            </a:solidFill>
          </a:endParaRPr>
        </a:p>
      </cdr:txBody>
    </cdr:sp>
  </cdr:relSizeAnchor>
  <cdr:relSizeAnchor xmlns:cdr="http://schemas.openxmlformats.org/drawingml/2006/chartDrawing">
    <cdr:from>
      <cdr:x>0.18071</cdr:x>
      <cdr:y>0.29477</cdr:y>
    </cdr:from>
    <cdr:to>
      <cdr:x>0.30399</cdr:x>
      <cdr:y>0.4093</cdr:y>
    </cdr:to>
    <cdr:sp macro="" textlink="">
      <cdr:nvSpPr>
        <cdr:cNvPr id="3" name="Text Box 2"/>
        <cdr:cNvSpPr txBox="1"/>
      </cdr:nvSpPr>
      <cdr:spPr>
        <a:xfrm xmlns:a="http://schemas.openxmlformats.org/drawingml/2006/main">
          <a:off x="936647" y="1153886"/>
          <a:ext cx="638973" cy="448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b="1"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37%</a:t>
          </a:r>
        </a:p>
      </cdr:txBody>
    </cdr:sp>
  </cdr:relSizeAnchor>
  <cdr:relSizeAnchor xmlns:cdr="http://schemas.openxmlformats.org/drawingml/2006/chartDrawing">
    <cdr:from>
      <cdr:x>0.53541</cdr:x>
      <cdr:y>0.42083</cdr:y>
    </cdr:from>
    <cdr:to>
      <cdr:x>0.81616</cdr:x>
      <cdr:y>0.53652</cdr:y>
    </cdr:to>
    <cdr:sp macro="" textlink="">
      <cdr:nvSpPr>
        <cdr:cNvPr id="4" name="Right Brace 3"/>
        <cdr:cNvSpPr/>
      </cdr:nvSpPr>
      <cdr:spPr>
        <a:xfrm xmlns:a="http://schemas.openxmlformats.org/drawingml/2006/main" rot="16200000">
          <a:off x="3276302" y="1146211"/>
          <a:ext cx="452883" cy="1455176"/>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0.62189</cdr:x>
      <cdr:y>0.29477</cdr:y>
    </cdr:from>
    <cdr:to>
      <cdr:x>0.75736</cdr:x>
      <cdr:y>0.4093</cdr:y>
    </cdr:to>
    <cdr:sp macro="" textlink="">
      <cdr:nvSpPr>
        <cdr:cNvPr id="5" name="Text Box 1"/>
        <cdr:cNvSpPr txBox="1"/>
      </cdr:nvSpPr>
      <cdr:spPr>
        <a:xfrm xmlns:a="http://schemas.openxmlformats.org/drawingml/2006/main">
          <a:off x="3223347" y="1153886"/>
          <a:ext cx="702181" cy="448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1800" b="1" kern="1200" dirty="0">
              <a:solidFill>
                <a:schemeClr val="accent6"/>
              </a:solidFill>
              <a:latin typeface="Calibri" panose="020F0502020204030204" pitchFamily="34" charset="0"/>
              <a:ea typeface="Calibri" panose="020F0502020204030204" pitchFamily="34" charset="0"/>
              <a:cs typeface="Calibri" panose="020F0502020204030204" pitchFamily="34" charset="0"/>
            </a:rPr>
            <a:t>36%</a:t>
          </a:r>
        </a:p>
      </cdr:txBody>
    </cdr:sp>
  </cdr:relSizeAnchor>
</c:userShapes>
</file>

<file path=ppt/drawings/drawing5.xml><?xml version="1.0" encoding="utf-8"?>
<c:userShapes xmlns:c="http://schemas.openxmlformats.org/drawingml/2006/chart">
  <cdr:relSizeAnchor xmlns:cdr="http://schemas.openxmlformats.org/drawingml/2006/chartDrawing">
    <cdr:from>
      <cdr:x>0.64991</cdr:x>
      <cdr:y>0.7032</cdr:y>
    </cdr:from>
    <cdr:to>
      <cdr:x>0.75796</cdr:x>
      <cdr:y>0.78489</cdr:y>
    </cdr:to>
    <cdr:sp macro="" textlink="">
      <cdr:nvSpPr>
        <cdr:cNvPr id="7" name="Text Box 10"/>
        <cdr:cNvSpPr txBox="1"/>
      </cdr:nvSpPr>
      <cdr:spPr>
        <a:xfrm xmlns:a="http://schemas.openxmlformats.org/drawingml/2006/main">
          <a:off x="3352097" y="3325706"/>
          <a:ext cx="557299" cy="386322"/>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6%</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0.548</cdr:x>
      <cdr:y>0.59174</cdr:y>
    </cdr:from>
    <cdr:to>
      <cdr:x>0.65387</cdr:x>
      <cdr:y>0.90985</cdr:y>
    </cdr:to>
    <cdr:sp macro="" textlink="">
      <cdr:nvSpPr>
        <cdr:cNvPr id="2" name="Right Brace 1"/>
        <cdr:cNvSpPr/>
      </cdr:nvSpPr>
      <cdr:spPr>
        <a:xfrm xmlns:a="http://schemas.openxmlformats.org/drawingml/2006/main">
          <a:off x="2826466" y="2798546"/>
          <a:ext cx="546048" cy="1504471"/>
        </a:xfrm>
        <a:prstGeom xmlns:a="http://schemas.openxmlformats.org/drawingml/2006/main" prst="rightBrace">
          <a:avLst/>
        </a:prstGeom>
        <a:ln xmlns:a="http://schemas.openxmlformats.org/drawingml/2006/main" w="25400">
          <a:solidFill>
            <a:schemeClr val="accent6">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solidFill>
              <a:schemeClr val="accent6">
                <a:lumMod val="60000"/>
                <a:lumOff val="40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0.53377</cdr:x>
      <cdr:y>0.19776</cdr:y>
    </cdr:from>
    <cdr:to>
      <cdr:x>0.63671</cdr:x>
      <cdr:y>0.46281</cdr:y>
    </cdr:to>
    <cdr:sp macro="" textlink="">
      <cdr:nvSpPr>
        <cdr:cNvPr id="2" name="Right Brace 1"/>
        <cdr:cNvSpPr/>
      </cdr:nvSpPr>
      <cdr:spPr>
        <a:xfrm xmlns:a="http://schemas.openxmlformats.org/drawingml/2006/main">
          <a:off x="2753072" y="946356"/>
          <a:ext cx="530951" cy="1268360"/>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0.78101</cdr:x>
      <cdr:y>0.63698</cdr:y>
    </cdr:from>
    <cdr:to>
      <cdr:x>0.875</cdr:x>
      <cdr:y>0.91483</cdr:y>
    </cdr:to>
    <cdr:sp macro="" textlink="">
      <cdr:nvSpPr>
        <cdr:cNvPr id="5" name="Right Brace 4"/>
        <cdr:cNvSpPr/>
      </cdr:nvSpPr>
      <cdr:spPr>
        <a:xfrm xmlns:a="http://schemas.openxmlformats.org/drawingml/2006/main">
          <a:off x="4028288" y="3048226"/>
          <a:ext cx="484768" cy="1329587"/>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0.6387</cdr:x>
      <cdr:y>0.28911</cdr:y>
    </cdr:from>
    <cdr:to>
      <cdr:x>0.77778</cdr:x>
      <cdr:y>0.35773</cdr:y>
    </cdr:to>
    <cdr:sp macro="" textlink="">
      <cdr:nvSpPr>
        <cdr:cNvPr id="6" name="Text Box 10"/>
        <cdr:cNvSpPr txBox="1"/>
      </cdr:nvSpPr>
      <cdr:spPr>
        <a:xfrm xmlns:a="http://schemas.openxmlformats.org/drawingml/2006/main">
          <a:off x="3294279" y="1383509"/>
          <a:ext cx="717331" cy="328374"/>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rgbClr val="E97132"/>
              </a:solidFill>
              <a:effectLst/>
              <a:latin typeface="Calibri" panose="020F0502020204030204" pitchFamily="34" charset="0"/>
              <a:ea typeface="Calibri" panose="020F0502020204030204" pitchFamily="34" charset="0"/>
              <a:cs typeface="Calibri" panose="020F0502020204030204" pitchFamily="34" charset="0"/>
            </a:rPr>
            <a:t>17%</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0.8712</cdr:x>
      <cdr:y>0.73804</cdr:y>
    </cdr:from>
    <cdr:to>
      <cdr:x>1</cdr:x>
      <cdr:y>0.81004</cdr:y>
    </cdr:to>
    <cdr:sp macro="" textlink="">
      <cdr:nvSpPr>
        <cdr:cNvPr id="7" name="Text Box 10"/>
        <cdr:cNvSpPr txBox="1"/>
      </cdr:nvSpPr>
      <cdr:spPr>
        <a:xfrm xmlns:a="http://schemas.openxmlformats.org/drawingml/2006/main">
          <a:off x="4493469" y="3531839"/>
          <a:ext cx="664318" cy="34452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53%</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0.47069</cdr:x>
      <cdr:y>0.56275</cdr:y>
    </cdr:from>
    <cdr:to>
      <cdr:x>0.80619</cdr:x>
      <cdr:y>0.6848</cdr:y>
    </cdr:to>
    <cdr:sp macro="" textlink="">
      <cdr:nvSpPr>
        <cdr:cNvPr id="2" name="Right Brace 1"/>
        <cdr:cNvSpPr/>
      </cdr:nvSpPr>
      <cdr:spPr>
        <a:xfrm xmlns:a="http://schemas.openxmlformats.org/drawingml/2006/main" rot="16200000">
          <a:off x="2980390" y="2329438"/>
          <a:ext cx="625101" cy="1730478"/>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0.605</cdr:x>
      <cdr:y>0.48272</cdr:y>
    </cdr:from>
    <cdr:to>
      <cdr:x>0.73947</cdr:x>
      <cdr:y>0.55461</cdr:y>
    </cdr:to>
    <cdr:sp macro="" textlink="">
      <cdr:nvSpPr>
        <cdr:cNvPr id="3" name="Text Box 10"/>
        <cdr:cNvSpPr txBox="1"/>
      </cdr:nvSpPr>
      <cdr:spPr>
        <a:xfrm xmlns:a="http://schemas.openxmlformats.org/drawingml/2006/main">
          <a:off x="3120465" y="2472261"/>
          <a:ext cx="693581" cy="368184"/>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11%</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0.09896</cdr:x>
      <cdr:y>0.21236</cdr:y>
    </cdr:from>
    <cdr:to>
      <cdr:x>0.4459</cdr:x>
      <cdr:y>0.3258</cdr:y>
    </cdr:to>
    <cdr:sp macro="" textlink="">
      <cdr:nvSpPr>
        <cdr:cNvPr id="4" name="Right Brace 3"/>
        <cdr:cNvSpPr/>
      </cdr:nvSpPr>
      <cdr:spPr>
        <a:xfrm xmlns:a="http://schemas.openxmlformats.org/drawingml/2006/main" rot="16200000">
          <a:off x="1114647" y="483362"/>
          <a:ext cx="580993" cy="1789474"/>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0.23954</cdr:x>
      <cdr:y>0.12575</cdr:y>
    </cdr:from>
    <cdr:to>
      <cdr:x>0.38109</cdr:x>
      <cdr:y>0.20435</cdr:y>
    </cdr:to>
    <cdr:sp macro="" textlink="">
      <cdr:nvSpPr>
        <cdr:cNvPr id="5" name="Text Box 10"/>
        <cdr:cNvSpPr txBox="1"/>
      </cdr:nvSpPr>
      <cdr:spPr>
        <a:xfrm xmlns:a="http://schemas.openxmlformats.org/drawingml/2006/main">
          <a:off x="1235521" y="644039"/>
          <a:ext cx="730061" cy="40255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81%</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0.54322</cdr:x>
      <cdr:y>0.19657</cdr:y>
    </cdr:from>
    <cdr:to>
      <cdr:x>0.6346</cdr:x>
      <cdr:y>0.4537</cdr:y>
    </cdr:to>
    <cdr:sp macro="" textlink="">
      <cdr:nvSpPr>
        <cdr:cNvPr id="2" name="Right Brace 1"/>
        <cdr:cNvSpPr/>
      </cdr:nvSpPr>
      <cdr:spPr>
        <a:xfrm xmlns:a="http://schemas.openxmlformats.org/drawingml/2006/main">
          <a:off x="2801813" y="920226"/>
          <a:ext cx="471298" cy="1203684"/>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0.76691</cdr:x>
      <cdr:y>0.63482</cdr:y>
    </cdr:from>
    <cdr:to>
      <cdr:x>0.86427</cdr:x>
      <cdr:y>0.92361</cdr:y>
    </cdr:to>
    <cdr:sp macro="" textlink="">
      <cdr:nvSpPr>
        <cdr:cNvPr id="5" name="Right Brace 4"/>
        <cdr:cNvSpPr/>
      </cdr:nvSpPr>
      <cdr:spPr>
        <a:xfrm xmlns:a="http://schemas.openxmlformats.org/drawingml/2006/main">
          <a:off x="3955558" y="2971789"/>
          <a:ext cx="502142" cy="1351925"/>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0.64609</cdr:x>
      <cdr:y>0.30801</cdr:y>
    </cdr:from>
    <cdr:to>
      <cdr:x>0.7963</cdr:x>
      <cdr:y>0.39701</cdr:y>
    </cdr:to>
    <cdr:sp macro="" textlink="">
      <cdr:nvSpPr>
        <cdr:cNvPr id="6" name="Text Box 10"/>
        <cdr:cNvSpPr txBox="1"/>
      </cdr:nvSpPr>
      <cdr:spPr>
        <a:xfrm xmlns:a="http://schemas.openxmlformats.org/drawingml/2006/main">
          <a:off x="3332395" y="1441890"/>
          <a:ext cx="774729" cy="416636"/>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a:lnSpc>
              <a:spcPct val="115000"/>
            </a:lnSpc>
            <a:spcAft>
              <a:spcPts val="800"/>
            </a:spcAft>
          </a:pPr>
          <a:r>
            <a:rPr lang="en-US" sz="1800" b="1" kern="100" dirty="0">
              <a:solidFill>
                <a:srgbClr val="E97132"/>
              </a:solidFill>
              <a:effectLst/>
              <a:latin typeface="Calibri" panose="020F0502020204030204" pitchFamily="34" charset="0"/>
              <a:ea typeface="Calibri" panose="020F0502020204030204" pitchFamily="34" charset="0"/>
              <a:cs typeface="Calibri" panose="020F0502020204030204" pitchFamily="34" charset="0"/>
            </a:rPr>
            <a:t>14%</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0.86297</cdr:x>
      <cdr:y>0.72851</cdr:y>
    </cdr:from>
    <cdr:to>
      <cdr:x>1</cdr:x>
      <cdr:y>0.81691</cdr:y>
    </cdr:to>
    <cdr:sp macro="" textlink="">
      <cdr:nvSpPr>
        <cdr:cNvPr id="7" name="Text Box 10"/>
        <cdr:cNvSpPr txBox="1"/>
      </cdr:nvSpPr>
      <cdr:spPr>
        <a:xfrm xmlns:a="http://schemas.openxmlformats.org/drawingml/2006/main">
          <a:off x="4451015" y="3410379"/>
          <a:ext cx="706772" cy="41381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42%</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0.48473</cdr:x>
      <cdr:y>0.67961</cdr:y>
    </cdr:from>
    <cdr:to>
      <cdr:x>0.6133</cdr:x>
      <cdr:y>0.92995</cdr:y>
    </cdr:to>
    <cdr:sp macro="" textlink="">
      <cdr:nvSpPr>
        <cdr:cNvPr id="5" name="Right Brace 4"/>
        <cdr:cNvSpPr/>
      </cdr:nvSpPr>
      <cdr:spPr>
        <a:xfrm xmlns:a="http://schemas.openxmlformats.org/drawingml/2006/main">
          <a:off x="2500134" y="2978863"/>
          <a:ext cx="663118" cy="1097280"/>
        </a:xfrm>
        <a:prstGeom xmlns:a="http://schemas.openxmlformats.org/drawingml/2006/main" prst="rightBrace">
          <a:avLst/>
        </a:prstGeom>
        <a:ln xmlns:a="http://schemas.openxmlformats.org/drawingml/2006/main" w="2540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ZA"/>
        </a:p>
      </cdr:txBody>
    </cdr:sp>
  </cdr:relSizeAnchor>
  <cdr:relSizeAnchor xmlns:cdr="http://schemas.openxmlformats.org/drawingml/2006/chartDrawing">
    <cdr:from>
      <cdr:x>0.59818</cdr:x>
      <cdr:y>0.75819</cdr:y>
    </cdr:from>
    <cdr:to>
      <cdr:x>0.73543</cdr:x>
      <cdr:y>0.85346</cdr:y>
    </cdr:to>
    <cdr:sp macro="" textlink="">
      <cdr:nvSpPr>
        <cdr:cNvPr id="7" name="Text Box 10"/>
        <cdr:cNvSpPr txBox="1"/>
      </cdr:nvSpPr>
      <cdr:spPr>
        <a:xfrm xmlns:a="http://schemas.openxmlformats.org/drawingml/2006/main">
          <a:off x="3085285" y="3323273"/>
          <a:ext cx="707887" cy="41759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23%</a:t>
          </a:r>
          <a:endParaRPr lang="en-ZA" sz="1800" kern="1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0.65452</cdr:x>
      <cdr:y>0.2879</cdr:y>
    </cdr:from>
    <cdr:to>
      <cdr:x>0.7827</cdr:x>
      <cdr:y>0.66107</cdr:y>
    </cdr:to>
    <cdr:sp macro="" textlink="">
      <cdr:nvSpPr>
        <cdr:cNvPr id="2" name="Right Brace 1"/>
        <cdr:cNvSpPr/>
      </cdr:nvSpPr>
      <cdr:spPr>
        <a:xfrm xmlns:a="http://schemas.openxmlformats.org/drawingml/2006/main">
          <a:off x="3375874" y="1261913"/>
          <a:ext cx="661137" cy="1635670"/>
        </a:xfrm>
        <a:prstGeom xmlns:a="http://schemas.openxmlformats.org/drawingml/2006/main" prst="rightBrac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ZA"/>
        </a:p>
      </cdr:txBody>
    </cdr:sp>
  </cdr:relSizeAnchor>
  <cdr:relSizeAnchor xmlns:cdr="http://schemas.openxmlformats.org/drawingml/2006/chartDrawing">
    <cdr:from>
      <cdr:x>0.77553</cdr:x>
      <cdr:y>0.42864</cdr:y>
    </cdr:from>
    <cdr:to>
      <cdr:x>0.92059</cdr:x>
      <cdr:y>0.52663</cdr:y>
    </cdr:to>
    <cdr:sp macro="" textlink="">
      <cdr:nvSpPr>
        <cdr:cNvPr id="3" name="Text Box 10"/>
        <cdr:cNvSpPr txBox="1"/>
      </cdr:nvSpPr>
      <cdr:spPr>
        <a:xfrm xmlns:a="http://schemas.openxmlformats.org/drawingml/2006/main">
          <a:off x="4000018" y="1878799"/>
          <a:ext cx="748193" cy="429503"/>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5000"/>
            </a:lnSpc>
            <a:spcAft>
              <a:spcPts val="800"/>
            </a:spcAft>
          </a:pPr>
          <a:r>
            <a:rPr lang="en-US" sz="1800" b="1"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70%</a:t>
          </a:r>
          <a:endParaRPr lang="en-ZA" sz="1800" kern="100" dirty="0">
            <a:solidFill>
              <a:schemeClr val="accent2"/>
            </a:solidFill>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118BA-47EC-41D0-8677-586691F6D29B}" type="datetimeFigureOut">
              <a:rPr lang="en-GB" smtClean="0"/>
              <a:t>17/06/2025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DB3BD-1250-43C1-A2C2-4AF550B62E77}" type="slidenum">
              <a:rPr lang="en-GB" smtClean="0"/>
              <a:t>‹#›</a:t>
            </a:fld>
            <a:endParaRPr lang="en-GB"/>
          </a:p>
        </p:txBody>
      </p:sp>
    </p:spTree>
    <p:extLst>
      <p:ext uri="{BB962C8B-B14F-4D97-AF65-F5344CB8AC3E}">
        <p14:creationId xmlns:p14="http://schemas.microsoft.com/office/powerpoint/2010/main" val="355593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78452D7-C699-ACFD-E676-645B5705D3C2}"/>
            </a:ext>
          </a:extLst>
        </p:cNvPr>
        <p:cNvGrpSpPr/>
        <p:nvPr/>
      </p:nvGrpSpPr>
      <p:grpSpPr>
        <a:xfrm>
          <a:off x="0" y="0"/>
          <a:ext cx="0" cy="0"/>
          <a:chOff x="0" y="0"/>
          <a:chExt cx="0" cy="0"/>
        </a:xfrm>
      </p:grpSpPr>
      <p:sp>
        <p:nvSpPr>
          <p:cNvPr id="45058" name="Google Shape;180;g2d539909c24_0_1798:notes">
            <a:extLst>
              <a:ext uri="{FF2B5EF4-FFF2-40B4-BE49-F238E27FC236}">
                <a16:creationId xmlns:a16="http://schemas.microsoft.com/office/drawing/2014/main" id="{18505771-B5D7-08B9-D47F-336F8A902DF1}"/>
              </a:ext>
            </a:extLst>
          </p:cNvPr>
          <p:cNvSpPr>
            <a:spLocks noGrp="1" noChangeArrowheads="1"/>
          </p:cNvSpPr>
          <p:nvPr>
            <p:ph type="body" idx="1"/>
          </p:nvPr>
        </p:nvSpPr>
        <p:spPr bwMode="auto">
          <a:xfrm>
            <a:off x="679450" y="4714875"/>
            <a:ext cx="54387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dirty="0"/>
          </a:p>
        </p:txBody>
      </p:sp>
      <p:sp>
        <p:nvSpPr>
          <p:cNvPr id="45059" name="Google Shape;181;g2d539909c24_0_1798:notes">
            <a:extLst>
              <a:ext uri="{FF2B5EF4-FFF2-40B4-BE49-F238E27FC236}">
                <a16:creationId xmlns:a16="http://schemas.microsoft.com/office/drawing/2014/main" id="{7A8B1C06-E6D0-A872-C4CE-586E617BE2F0}"/>
              </a:ext>
            </a:extLst>
          </p:cNvPr>
          <p:cNvSpPr>
            <a:spLocks noGrp="1" noRot="1" noChangeAspect="1" noTextEdit="1"/>
          </p:cNvSpPr>
          <p:nvPr>
            <p:ph type="sldImg" idx="2"/>
          </p:nvPr>
        </p:nvSpPr>
        <p:spPr bwMode="auto">
          <a:xfrm>
            <a:off x="92075" y="744538"/>
            <a:ext cx="6615113" cy="372268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959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AE1CF3C-C3D7-4786-9883-F389BC2BE5C9}"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21461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4CFE8AB-6E1D-4F10-8F8E-B0A44DD09E8D}"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288764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E6B0276-3E62-4FF0-9B3C-FAA6D4497B1C}"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90166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6043-D57F-C3D2-3ED5-81C2BDEA5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F3A1900-2E5C-B342-50E2-5ECF81E0C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C184731-9C20-C076-8BBF-25CE7F997250}"/>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5" name="Footer Placeholder 4">
            <a:extLst>
              <a:ext uri="{FF2B5EF4-FFF2-40B4-BE49-F238E27FC236}">
                <a16:creationId xmlns:a16="http://schemas.microsoft.com/office/drawing/2014/main" id="{F5F311D5-009C-2C19-AA47-87247209CE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9AF77D5-5D96-F3E9-90CF-A1F9263BD031}"/>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1561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C3B1-C5AB-5931-5526-5122F0C389F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90C0341-6EC2-04F5-0EBE-65EB1636F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112534A-F5B9-F36C-BDD8-CC7F62847F29}"/>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5" name="Footer Placeholder 4">
            <a:extLst>
              <a:ext uri="{FF2B5EF4-FFF2-40B4-BE49-F238E27FC236}">
                <a16:creationId xmlns:a16="http://schemas.microsoft.com/office/drawing/2014/main" id="{B488749F-CB90-1A91-027E-D4A64E76A4C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04E85B7-24F2-A245-C434-52A81BD87B16}"/>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2209643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3A76-B707-4770-8A65-822EA360B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A3A3C94-E2F9-3EB3-EA79-9A7955B52F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827C09-AE78-C3A6-8CB3-3F0878E33C18}"/>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5" name="Footer Placeholder 4">
            <a:extLst>
              <a:ext uri="{FF2B5EF4-FFF2-40B4-BE49-F238E27FC236}">
                <a16:creationId xmlns:a16="http://schemas.microsoft.com/office/drawing/2014/main" id="{0C812787-1B0E-BCAA-B136-1DB154A20C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EEEBEDB-8B71-FD7F-E87F-94A4FAD72EFF}"/>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129140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DE56-F703-4A84-ADA8-FA98DA5DB18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A85B155-24E1-EBE0-23C1-DE36840E1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0F519D8F-7B14-C34E-1318-C252181BEC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E1713EE-B4B0-2004-F69F-9BA5B55305B5}"/>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6" name="Footer Placeholder 5">
            <a:extLst>
              <a:ext uri="{FF2B5EF4-FFF2-40B4-BE49-F238E27FC236}">
                <a16:creationId xmlns:a16="http://schemas.microsoft.com/office/drawing/2014/main" id="{F6A161E3-FA12-6D6E-B7DB-6E8CD21A431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E018D-C5A0-5054-31E6-AE831288AAD0}"/>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228083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0CE2-A8A0-4778-A6D8-5E0A3B1DC77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DB9C423-E94D-1319-F272-A56CFCBDC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90217-FDDF-6E8B-7483-F3424A222F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A7066B16-B04F-8AD4-13EE-E6F6B62BA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69991-B9B0-DFFD-BD17-31E997950D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DAA409D-7D4A-0131-EAA7-218CBCA6867D}"/>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8" name="Footer Placeholder 7">
            <a:extLst>
              <a:ext uri="{FF2B5EF4-FFF2-40B4-BE49-F238E27FC236}">
                <a16:creationId xmlns:a16="http://schemas.microsoft.com/office/drawing/2014/main" id="{975A27DC-C46B-F955-0AF0-998F85A5B46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A9E3368-5EF8-75D3-30C3-E0EFC3B9AEC9}"/>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37795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20E2-D2DD-90B1-954E-81C5CB2CECB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4CE8189-0E88-7F6A-A098-F0BB08313A12}"/>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4" name="Footer Placeholder 3">
            <a:extLst>
              <a:ext uri="{FF2B5EF4-FFF2-40B4-BE49-F238E27FC236}">
                <a16:creationId xmlns:a16="http://schemas.microsoft.com/office/drawing/2014/main" id="{D721677A-9BA4-6672-7C15-5C00C16106D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3B6DA89-5D51-1838-EEB9-1B4C9E718FEB}"/>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32693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27573-CF8B-EDF7-DE68-74F8D1CB447B}"/>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3" name="Footer Placeholder 2">
            <a:extLst>
              <a:ext uri="{FF2B5EF4-FFF2-40B4-BE49-F238E27FC236}">
                <a16:creationId xmlns:a16="http://schemas.microsoft.com/office/drawing/2014/main" id="{377E0BCC-4788-F2C5-72E3-FEE3A7754E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73B7BB8-CF61-7C39-2227-37926ED2B05E}"/>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1341453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96BE-09DE-9D8A-8714-0CB7D3B6F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0B4CC07-9EFC-BD1A-61A8-429841EB96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7E3AC9C6-EE21-09AE-B3ED-DC5052BDE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883E6-FBF4-454A-BD82-6D8DA62A1151}"/>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6" name="Footer Placeholder 5">
            <a:extLst>
              <a:ext uri="{FF2B5EF4-FFF2-40B4-BE49-F238E27FC236}">
                <a16:creationId xmlns:a16="http://schemas.microsoft.com/office/drawing/2014/main" id="{5EE0E61B-3926-ECB7-E375-CD288E751CB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82CB144-BA23-1E16-B9F0-39FF57F78CA6}"/>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14259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6B94FE-3F4F-4B9A-8BA7-F2C4F5C3BA27}"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1028808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A72A-35D4-07EA-25D0-4AF3D65463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6F09934-3D6E-A151-D415-D52795DF1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C056F22-57A6-B788-0C11-FD3AB26CE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A44A6-0E65-3D91-9091-5655A193EF01}"/>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6" name="Footer Placeholder 5">
            <a:extLst>
              <a:ext uri="{FF2B5EF4-FFF2-40B4-BE49-F238E27FC236}">
                <a16:creationId xmlns:a16="http://schemas.microsoft.com/office/drawing/2014/main" id="{2BF88ABB-15B0-C1EA-7B5D-3B954553836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6905F8F-13E7-BAF1-E395-C0C8545873D2}"/>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2078171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817E-4742-26E8-095E-E664F67D850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A101FF8-ECDA-0AF3-E82F-0E110C87A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7E7F90D-8BD8-DF59-E128-EAB0B1B48EDF}"/>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5" name="Footer Placeholder 4">
            <a:extLst>
              <a:ext uri="{FF2B5EF4-FFF2-40B4-BE49-F238E27FC236}">
                <a16:creationId xmlns:a16="http://schemas.microsoft.com/office/drawing/2014/main" id="{644DB68C-70E9-FA3B-69B0-F3D116819AC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E15A67E-C04D-7987-EFDC-CE4CB31C67B8}"/>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339322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704D8-53A6-3A55-32A5-DADA9CE249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E3A35E1-CF91-70E3-9821-7899C9E7D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0FA37-6DEC-FA87-EF8C-A4282351E6A6}"/>
              </a:ext>
            </a:extLst>
          </p:cNvPr>
          <p:cNvSpPr>
            <a:spLocks noGrp="1"/>
          </p:cNvSpPr>
          <p:nvPr>
            <p:ph type="dt" sz="half" idx="10"/>
          </p:nvPr>
        </p:nvSpPr>
        <p:spPr/>
        <p:txBody>
          <a:bodyPr/>
          <a:lstStyle/>
          <a:p>
            <a:fld id="{236BF9DC-0B5C-47C8-8911-CF9D8A77894C}" type="datetimeFigureOut">
              <a:rPr lang="en-ZA" smtClean="0"/>
              <a:t>2025/06/17</a:t>
            </a:fld>
            <a:endParaRPr lang="en-ZA"/>
          </a:p>
        </p:txBody>
      </p:sp>
      <p:sp>
        <p:nvSpPr>
          <p:cNvPr id="5" name="Footer Placeholder 4">
            <a:extLst>
              <a:ext uri="{FF2B5EF4-FFF2-40B4-BE49-F238E27FC236}">
                <a16:creationId xmlns:a16="http://schemas.microsoft.com/office/drawing/2014/main" id="{A8E360E4-A556-6175-C759-F3A3FDC6E84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12F1461-7EB3-707F-7233-360DA644A0E8}"/>
              </a:ext>
            </a:extLst>
          </p:cNvPr>
          <p:cNvSpPr>
            <a:spLocks noGrp="1"/>
          </p:cNvSpPr>
          <p:nvPr>
            <p:ph type="sldNum" sz="quarter" idx="12"/>
          </p:nvPr>
        </p:nvSpPr>
        <p:spPr/>
        <p:txBody>
          <a:bodyPr/>
          <a:lstStyle/>
          <a:p>
            <a:fld id="{215ECF98-80E0-484A-B4F5-DBD0BBED083B}" type="slidenum">
              <a:rPr lang="en-ZA" smtClean="0"/>
              <a:t>‹#›</a:t>
            </a:fld>
            <a:endParaRPr lang="en-ZA"/>
          </a:p>
        </p:txBody>
      </p:sp>
    </p:spTree>
    <p:extLst>
      <p:ext uri="{BB962C8B-B14F-4D97-AF65-F5344CB8AC3E}">
        <p14:creationId xmlns:p14="http://schemas.microsoft.com/office/powerpoint/2010/main" val="262350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95CE9E4-D1C7-45FB-B673-14B5984D0B2D}"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7012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BF054CE-F4A8-463A-ABBE-EEB7B4702FEF}"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14506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9CB68F7-E41E-4140-A674-47BC75033C20}"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154172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5CEA557-475C-4777-8D73-E63AA5DA05FE}"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9723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FFC304-5C30-487C-AA21-6969E5C901E0}"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77672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B0AB4FC-D018-4192-80D0-94DFF3B5F932}"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98553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s-E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05B3B53-62DB-4B2A-9994-4690717CFDF7}"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240089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s-E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s-E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6E5DF40-A7CD-4C0A-8B98-87AC93C2146F}" type="slidenum">
              <a:rPr lang="es-ES" altLang="en-US" smtClean="0">
                <a:solidFill>
                  <a:srgbClr val="000000"/>
                </a:solidFill>
              </a:rPr>
              <a:pPr fontAlgn="base">
                <a:spcBef>
                  <a:spcPct val="0"/>
                </a:spcBef>
                <a:spcAft>
                  <a:spcPct val="0"/>
                </a:spcAft>
                <a:defRPr/>
              </a:pPr>
              <a:t>‹#›</a:t>
            </a:fld>
            <a:endParaRPr lang="es-ES" altLang="en-US">
              <a:solidFill>
                <a:srgbClr val="000000"/>
              </a:solidFill>
            </a:endParaRPr>
          </a:p>
        </p:txBody>
      </p:sp>
      <p:sp>
        <p:nvSpPr>
          <p:cNvPr id="7" name="Rectangle 6"/>
          <p:cNvSpPr/>
          <p:nvPr userDrawn="1"/>
        </p:nvSpPr>
        <p:spPr>
          <a:xfrm>
            <a:off x="0" y="6064250"/>
            <a:ext cx="12192000" cy="60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3185" y="6064250"/>
            <a:ext cx="182244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236200" y="6126164"/>
            <a:ext cx="1346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488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98F7A-5870-6890-A179-BB0489BC6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FAC1950-058F-B8D7-F6CF-F5694F61AD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D8AF329-1ACE-F40A-1A21-0833928E1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6BF9DC-0B5C-47C8-8911-CF9D8A77894C}" type="datetimeFigureOut">
              <a:rPr lang="en-ZA" smtClean="0"/>
              <a:t>2025/06/17</a:t>
            </a:fld>
            <a:endParaRPr lang="en-ZA"/>
          </a:p>
        </p:txBody>
      </p:sp>
      <p:sp>
        <p:nvSpPr>
          <p:cNvPr id="5" name="Footer Placeholder 4">
            <a:extLst>
              <a:ext uri="{FF2B5EF4-FFF2-40B4-BE49-F238E27FC236}">
                <a16:creationId xmlns:a16="http://schemas.microsoft.com/office/drawing/2014/main" id="{76D523C2-240C-0060-A177-F3FA1B599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4F1DA2B8-0DD1-141A-C43D-DF9F3627D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5ECF98-80E0-484A-B4F5-DBD0BBED083B}" type="slidenum">
              <a:rPr lang="en-ZA" smtClean="0"/>
              <a:t>‹#›</a:t>
            </a:fld>
            <a:endParaRPr lang="en-ZA"/>
          </a:p>
        </p:txBody>
      </p:sp>
    </p:spTree>
    <p:extLst>
      <p:ext uri="{BB962C8B-B14F-4D97-AF65-F5344CB8AC3E}">
        <p14:creationId xmlns:p14="http://schemas.microsoft.com/office/powerpoint/2010/main" val="2875384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fif"/><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35.jfif"/><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3FC3-9C47-41BA-A749-1C72651AD271}"/>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D784E2F8-C376-CCBF-A15C-C28B90D0EA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 y="-578752"/>
            <a:ext cx="12687274" cy="7436738"/>
          </a:xfrm>
          <a:prstGeom prst="rect">
            <a:avLst/>
          </a:prstGeom>
        </p:spPr>
      </p:pic>
      <p:pic>
        <p:nvPicPr>
          <p:cNvPr id="6" name="Picture 2" descr="iec-logo - Randburg Chamber of Commerce and Industry">
            <a:extLst>
              <a:ext uri="{FF2B5EF4-FFF2-40B4-BE49-F238E27FC236}">
                <a16:creationId xmlns:a16="http://schemas.microsoft.com/office/drawing/2014/main" id="{899E172C-1D10-EB12-BED0-EAEA1A3DDF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536" y="5900919"/>
            <a:ext cx="1056218" cy="702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6971E2-4707-364A-658E-13DCA0547DF4}"/>
              </a:ext>
            </a:extLst>
          </p:cNvPr>
          <p:cNvSpPr txBox="1"/>
          <p:nvPr/>
        </p:nvSpPr>
        <p:spPr>
          <a:xfrm>
            <a:off x="1919536" y="5900918"/>
            <a:ext cx="2160240" cy="738264"/>
          </a:xfrm>
          <a:prstGeom prst="rect">
            <a:avLst/>
          </a:prstGeom>
          <a:solidFill>
            <a:schemeClr val="bg1"/>
          </a:solidFill>
        </p:spPr>
        <p:txBody>
          <a:bodyPr wrap="square" rtlCol="0">
            <a:spAutoFit/>
          </a:bodyPr>
          <a:lstStyle/>
          <a:p>
            <a:endParaRPr lang="en-GB" dirty="0"/>
          </a:p>
        </p:txBody>
      </p:sp>
      <p:sp>
        <p:nvSpPr>
          <p:cNvPr id="2" name="Google Shape;183;g2d539909c24_0_1798">
            <a:extLst>
              <a:ext uri="{FF2B5EF4-FFF2-40B4-BE49-F238E27FC236}">
                <a16:creationId xmlns:a16="http://schemas.microsoft.com/office/drawing/2014/main" id="{5E9FAE24-7A2D-66CC-71C7-BD8521F2E970}"/>
              </a:ext>
            </a:extLst>
          </p:cNvPr>
          <p:cNvSpPr txBox="1">
            <a:spLocks noChangeArrowheads="1"/>
          </p:cNvSpPr>
          <p:nvPr/>
        </p:nvSpPr>
        <p:spPr bwMode="auto">
          <a:xfrm>
            <a:off x="1633538" y="-46807"/>
            <a:ext cx="8753475" cy="190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Autofit/>
          </a:bodyPr>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1400"/>
              <a:buFont typeface="Arial" panose="020B0604020202020204" pitchFamily="34" charset="0"/>
              <a:buNone/>
              <a:defRPr sz="6000">
                <a:solidFill>
                  <a:schemeClr val="dk1"/>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1400"/>
              <a:buFont typeface="Arial" panose="020B0604020202020204" pitchFamily="34" charset="0"/>
              <a:buNone/>
              <a:defRPr sz="14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0" cap="all"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RESEARCH REPORT</a:t>
            </a:r>
            <a:b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altLang="en-US" sz="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altLang="en-US" sz="3200" b="0" i="0" u="none" strike="noStrike" kern="0" cap="none" spc="0" normalizeH="0" baseline="0" noProof="0" dirty="0">
                <a:ln>
                  <a:noFill/>
                </a:ln>
                <a:solidFill>
                  <a:srgbClr val="FFFFCC"/>
                </a:solidFill>
                <a:effectLst/>
                <a:uLnTx/>
                <a:uFillTx/>
                <a:latin typeface="Calibri" panose="020F0502020204030204" pitchFamily="34" charset="0"/>
                <a:ea typeface="Calibri" panose="020F0502020204030204" pitchFamily="34" charset="0"/>
                <a:cs typeface="Calibri" panose="020F0502020204030204" pitchFamily="34" charset="0"/>
              </a:rPr>
              <a:t>Regulating Political Finance in South Africa</a:t>
            </a:r>
            <a:br>
              <a:rPr kumimoji="0" lang="en-US" altLang="en-US" sz="3200" b="0" i="0" u="none" strike="noStrike" kern="0" cap="none" spc="0" normalizeH="0" baseline="0" noProof="0" dirty="0">
                <a:ln>
                  <a:noFill/>
                </a:ln>
                <a:solidFill>
                  <a:srgbClr val="FFFFFF">
                    <a:lumMod val="95000"/>
                  </a:srgb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altLang="en-US" sz="2000" b="0" i="0" u="none" strike="noStrike" kern="0" cap="none" spc="0" normalizeH="0" baseline="0" noProof="0" dirty="0">
                <a:ln>
                  <a:noFill/>
                </a:ln>
                <a:solidFill>
                  <a:srgbClr val="FFFFFF">
                    <a:lumMod val="95000"/>
                  </a:srgbClr>
                </a:solidFill>
                <a:effectLst/>
                <a:uLnTx/>
                <a:uFillTx/>
                <a:latin typeface="Calibri" panose="020F0502020204030204" pitchFamily="34" charset="0"/>
                <a:ea typeface="Calibri" panose="020F0502020204030204" pitchFamily="34" charset="0"/>
                <a:cs typeface="Calibri" panose="020F0502020204030204" pitchFamily="34" charset="0"/>
              </a:rPr>
              <a:t>Perspectives on the Political Funding Act and Its Implementation</a:t>
            </a:r>
            <a:br>
              <a:rPr kumimoji="0" lang="en-US" altLang="en-US" sz="2800" b="1" i="0" u="none" strike="noStrike" kern="0" cap="none" spc="0" normalizeH="0" baseline="0" noProof="0" dirty="0">
                <a:ln>
                  <a:noFill/>
                </a:ln>
                <a:solidFill>
                  <a:srgbClr val="FFFFFF">
                    <a:lumMod val="95000"/>
                  </a:srgbClr>
                </a:solidFill>
                <a:effectLst/>
                <a:uLnTx/>
                <a:uFillTx/>
                <a:latin typeface="Calibri" panose="020F0502020204030204" pitchFamily="34" charset="0"/>
                <a:ea typeface="Calibri" panose="020F0502020204030204" pitchFamily="34" charset="0"/>
                <a:cs typeface="Calibri" panose="020F0502020204030204" pitchFamily="34" charset="0"/>
              </a:rPr>
            </a:br>
            <a:br>
              <a:rPr kumimoji="0" lang="en-US" altLang="en-US" sz="500" b="0" i="0" u="none" strike="noStrike" kern="0" cap="none" spc="0" normalizeH="0" baseline="0" noProof="0" dirty="0">
                <a:ln>
                  <a:noFill/>
                </a:ln>
                <a:solidFill>
                  <a:srgbClr val="FFFFFF">
                    <a:lumMod val="95000"/>
                  </a:srgbClr>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altLang="en-US" sz="500" b="0" i="0" u="none" strike="noStrike" kern="0" cap="none" spc="0" normalizeH="0" baseline="0" noProof="0" dirty="0">
              <a:ln>
                <a:noFill/>
              </a:ln>
              <a:solidFill>
                <a:srgbClr val="FFFFFF">
                  <a:lumMod val="9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eaLnBrk="1" hangingPunct="1">
              <a:spcBef>
                <a:spcPts val="1800"/>
              </a:spcBef>
              <a:spcAft>
                <a:spcPct val="0"/>
              </a:spcAft>
            </a:pPr>
            <a:r>
              <a:rPr lang="en-US" altLang="en-US" sz="2000" kern="0" dirty="0">
                <a:solidFill>
                  <a:schemeClr val="accent5">
                    <a:lumMod val="90000"/>
                  </a:schemeClr>
                </a:solidFill>
                <a:latin typeface="Calibri" panose="020F0502020204030204" pitchFamily="34" charset="0"/>
                <a:ea typeface="Calibri" panose="020F0502020204030204" pitchFamily="34" charset="0"/>
                <a:cs typeface="Calibri" panose="020F0502020204030204" pitchFamily="34" charset="0"/>
              </a:rPr>
              <a:t>Electoral Commission of South Africa (IEC) and </a:t>
            </a:r>
            <a:br>
              <a:rPr lang="en-US" altLang="en-US" sz="2000" kern="0" dirty="0">
                <a:solidFill>
                  <a:schemeClr val="accent5">
                    <a:lumMod val="9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2000" kern="0" dirty="0">
                <a:solidFill>
                  <a:schemeClr val="accent5">
                    <a:lumMod val="90000"/>
                  </a:schemeClr>
                </a:solidFill>
                <a:latin typeface="Calibri" panose="020F0502020204030204" pitchFamily="34" charset="0"/>
                <a:ea typeface="Calibri" panose="020F0502020204030204" pitchFamily="34" charset="0"/>
                <a:cs typeface="Calibri" panose="020F0502020204030204" pitchFamily="34" charset="0"/>
              </a:rPr>
              <a:t>the Human Sciences Research Council (HSRC)</a:t>
            </a:r>
            <a:endParaRPr lang="en-US" altLang="en-US" sz="2800" kern="0" dirty="0">
              <a:solidFill>
                <a:schemeClr val="accent5">
                  <a:lumMod val="90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BCCD326A-CE85-9D0C-D11A-ECAB0406B566}"/>
              </a:ext>
            </a:extLst>
          </p:cNvPr>
          <p:cNvCxnSpPr>
            <a:cxnSpLocks/>
          </p:cNvCxnSpPr>
          <p:nvPr/>
        </p:nvCxnSpPr>
        <p:spPr>
          <a:xfrm>
            <a:off x="2522136" y="222233"/>
            <a:ext cx="70539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EAA770-264A-79FE-5491-91D2EC9F6F50}"/>
              </a:ext>
            </a:extLst>
          </p:cNvPr>
          <p:cNvCxnSpPr>
            <a:cxnSpLocks/>
          </p:cNvCxnSpPr>
          <p:nvPr/>
        </p:nvCxnSpPr>
        <p:spPr>
          <a:xfrm>
            <a:off x="2522136" y="1263012"/>
            <a:ext cx="28822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B17164-0586-2201-2941-B27BC2A7CCFA}"/>
              </a:ext>
            </a:extLst>
          </p:cNvPr>
          <p:cNvSpPr txBox="1"/>
          <p:nvPr/>
        </p:nvSpPr>
        <p:spPr>
          <a:xfrm>
            <a:off x="5491551" y="1032179"/>
            <a:ext cx="1049784" cy="461665"/>
          </a:xfrm>
          <a:prstGeom prst="rect">
            <a:avLst/>
          </a:prstGeom>
          <a:noFill/>
        </p:spPr>
        <p:txBody>
          <a:bodyPr wrap="square">
            <a:spAutoFit/>
          </a:bodyPr>
          <a:lstStyle/>
          <a:p>
            <a:pPr algn="ctr"/>
            <a:r>
              <a:rPr lang="en-GB" sz="2400" b="0" i="0" u="none" strike="noStrike" baseline="0" dirty="0">
                <a:solidFill>
                  <a:srgbClr val="FFFFFF"/>
                </a:solidFill>
                <a:latin typeface="Swiss721Medium"/>
              </a:rPr>
              <a:t>2025</a:t>
            </a:r>
            <a:endParaRPr lang="en-GB" sz="2400" dirty="0"/>
          </a:p>
        </p:txBody>
      </p:sp>
      <p:cxnSp>
        <p:nvCxnSpPr>
          <p:cNvPr id="11" name="Straight Connector 10">
            <a:extLst>
              <a:ext uri="{FF2B5EF4-FFF2-40B4-BE49-F238E27FC236}">
                <a16:creationId xmlns:a16="http://schemas.microsoft.com/office/drawing/2014/main" id="{E8692A93-F135-FBEB-CDC9-2BC233AE304A}"/>
              </a:ext>
            </a:extLst>
          </p:cNvPr>
          <p:cNvCxnSpPr>
            <a:cxnSpLocks/>
          </p:cNvCxnSpPr>
          <p:nvPr/>
        </p:nvCxnSpPr>
        <p:spPr>
          <a:xfrm>
            <a:off x="6612268" y="1268292"/>
            <a:ext cx="2963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EB0796-CEFE-9894-D786-4ADC75F6BCED}"/>
              </a:ext>
            </a:extLst>
          </p:cNvPr>
          <p:cNvSpPr txBox="1"/>
          <p:nvPr/>
        </p:nvSpPr>
        <p:spPr>
          <a:xfrm>
            <a:off x="7827666" y="5900918"/>
            <a:ext cx="2140299" cy="700570"/>
          </a:xfrm>
          <a:prstGeom prst="rect">
            <a:avLst/>
          </a:prstGeom>
          <a:solidFill>
            <a:schemeClr val="bg1"/>
          </a:solidFill>
        </p:spPr>
        <p:txBody>
          <a:bodyPr wrap="square" rtlCol="0">
            <a:spAutoFit/>
          </a:bodyPr>
          <a:lstStyle/>
          <a:p>
            <a:endParaRPr lang="en-GB" dirty="0"/>
          </a:p>
        </p:txBody>
      </p:sp>
      <p:pic>
        <p:nvPicPr>
          <p:cNvPr id="22" name="Picture 2" descr="iec-logo - Randburg Chamber of Commerce and Industry">
            <a:extLst>
              <a:ext uri="{FF2B5EF4-FFF2-40B4-BE49-F238E27FC236}">
                <a16:creationId xmlns:a16="http://schemas.microsoft.com/office/drawing/2014/main" id="{CD5D957E-533C-2C6E-B3BB-33BB4DFFB3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5850648"/>
            <a:ext cx="1161959" cy="77323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29AFB7D-26C5-A000-7797-03EC530E3AE3}"/>
              </a:ext>
            </a:extLst>
          </p:cNvPr>
          <p:cNvSpPr txBox="1"/>
          <p:nvPr/>
        </p:nvSpPr>
        <p:spPr>
          <a:xfrm>
            <a:off x="263455" y="2387713"/>
            <a:ext cx="6145799" cy="2769989"/>
          </a:xfrm>
          <a:prstGeom prst="rect">
            <a:avLst/>
          </a:prstGeom>
          <a:noFill/>
        </p:spPr>
        <p:txBody>
          <a:bodyPr wrap="square" rtlCol="0">
            <a:spAutoFit/>
          </a:bodyPr>
          <a:lstStyle/>
          <a:p>
            <a:pPr fontAlgn="base">
              <a:spcBef>
                <a:spcPct val="0"/>
              </a:spcBef>
              <a:spcAft>
                <a:spcPct val="0"/>
              </a:spcAft>
              <a:buNone/>
              <a:defRPr/>
            </a:pPr>
            <a:r>
              <a:rPr lang="es-UY" altLang="en-US" b="1" dirty="0">
                <a:solidFill>
                  <a:srgbClr val="002060"/>
                </a:solidFill>
                <a:latin typeface="+mj-lt"/>
                <a:ea typeface="Calibri" panose="020F0502020204030204" pitchFamily="34" charset="0"/>
                <a:cs typeface="Calibri" panose="020F0502020204030204" pitchFamily="34" charset="0"/>
              </a:rPr>
              <a:t>Dr Ben Roberts, Dr Ngqapheli Mchunu, </a:t>
            </a:r>
            <a:br>
              <a:rPr lang="es-UY" altLang="en-US" b="1" dirty="0">
                <a:solidFill>
                  <a:srgbClr val="002060"/>
                </a:solidFill>
                <a:latin typeface="+mj-lt"/>
                <a:ea typeface="Calibri" panose="020F0502020204030204" pitchFamily="34" charset="0"/>
                <a:cs typeface="Calibri" panose="020F0502020204030204" pitchFamily="34" charset="0"/>
              </a:rPr>
            </a:br>
            <a:r>
              <a:rPr lang="es-UY" altLang="en-US" b="1" dirty="0">
                <a:solidFill>
                  <a:srgbClr val="002060"/>
                </a:solidFill>
                <a:latin typeface="+mj-lt"/>
                <a:ea typeface="Calibri" panose="020F0502020204030204" pitchFamily="34" charset="0"/>
                <a:cs typeface="Calibri" panose="020F0502020204030204" pitchFamily="34" charset="0"/>
              </a:rPr>
              <a:t>Dr Ntombizodumo Mkwanazi and Adv. Gary Pienaar </a:t>
            </a:r>
          </a:p>
          <a:p>
            <a:pPr fontAlgn="base">
              <a:spcBef>
                <a:spcPct val="0"/>
              </a:spcBef>
              <a:spcAft>
                <a:spcPct val="0"/>
              </a:spcAft>
              <a:buNone/>
              <a:defRPr/>
            </a:pPr>
            <a:endParaRPr lang="es-UY" altLang="en-US" dirty="0">
              <a:solidFill>
                <a:srgbClr val="002060"/>
              </a:solidFill>
              <a:latin typeface="+mj-lt"/>
              <a:ea typeface="Calibri" panose="020F0502020204030204" pitchFamily="34" charset="0"/>
              <a:cs typeface="Calibri" panose="020F0502020204030204" pitchFamily="34" charset="0"/>
            </a:endParaRPr>
          </a:p>
          <a:p>
            <a:pPr fontAlgn="base">
              <a:spcBef>
                <a:spcPct val="0"/>
              </a:spcBef>
              <a:spcAft>
                <a:spcPct val="0"/>
              </a:spcAft>
              <a:buNone/>
              <a:defRPr/>
            </a:pPr>
            <a:r>
              <a:rPr lang="es-UY" altLang="en-US" dirty="0">
                <a:solidFill>
                  <a:srgbClr val="002060"/>
                </a:solidFill>
                <a:latin typeface="+mj-lt"/>
                <a:ea typeface="Calibri" panose="020F0502020204030204" pitchFamily="34" charset="0"/>
                <a:cs typeface="Calibri" panose="020F0502020204030204" pitchFamily="34" charset="0"/>
              </a:rPr>
              <a:t>On </a:t>
            </a:r>
            <a:r>
              <a:rPr lang="es-UY" altLang="en-US" dirty="0" err="1">
                <a:solidFill>
                  <a:srgbClr val="002060"/>
                </a:solidFill>
                <a:latin typeface="+mj-lt"/>
                <a:ea typeface="Calibri" panose="020F0502020204030204" pitchFamily="34" charset="0"/>
                <a:cs typeface="Calibri" panose="020F0502020204030204" pitchFamily="34" charset="0"/>
              </a:rPr>
              <a:t>behalf</a:t>
            </a:r>
            <a:r>
              <a:rPr lang="es-UY" altLang="en-US" dirty="0">
                <a:solidFill>
                  <a:srgbClr val="002060"/>
                </a:solidFill>
                <a:latin typeface="+mj-lt"/>
                <a:ea typeface="Calibri" panose="020F0502020204030204" pitchFamily="34" charset="0"/>
                <a:cs typeface="Calibri" panose="020F0502020204030204" pitchFamily="34" charset="0"/>
              </a:rPr>
              <a:t> of </a:t>
            </a:r>
            <a:r>
              <a:rPr lang="es-UY" altLang="en-US" dirty="0" err="1">
                <a:solidFill>
                  <a:srgbClr val="002060"/>
                </a:solidFill>
                <a:latin typeface="+mj-lt"/>
                <a:ea typeface="Calibri" panose="020F0502020204030204" pitchFamily="34" charset="0"/>
                <a:cs typeface="Calibri" panose="020F0502020204030204" pitchFamily="34" charset="0"/>
              </a:rPr>
              <a:t>the</a:t>
            </a:r>
            <a:r>
              <a:rPr lang="es-UY" altLang="en-US" dirty="0">
                <a:solidFill>
                  <a:srgbClr val="002060"/>
                </a:solidFill>
                <a:latin typeface="+mj-lt"/>
                <a:ea typeface="Calibri" panose="020F0502020204030204" pitchFamily="34" charset="0"/>
                <a:cs typeface="Calibri" panose="020F0502020204030204" pitchFamily="34" charset="0"/>
              </a:rPr>
              <a:t> HSRC </a:t>
            </a:r>
            <a:r>
              <a:rPr lang="es-UY" altLang="en-US" dirty="0" err="1">
                <a:solidFill>
                  <a:srgbClr val="002060"/>
                </a:solidFill>
                <a:latin typeface="+mj-lt"/>
                <a:ea typeface="Calibri" panose="020F0502020204030204" pitchFamily="34" charset="0"/>
                <a:cs typeface="Calibri" panose="020F0502020204030204" pitchFamily="34" charset="0"/>
              </a:rPr>
              <a:t>Developmental</a:t>
            </a:r>
            <a:r>
              <a:rPr lang="es-UY" altLang="en-US" dirty="0">
                <a:solidFill>
                  <a:srgbClr val="002060"/>
                </a:solidFill>
                <a:latin typeface="+mj-lt"/>
                <a:ea typeface="Calibri" panose="020F0502020204030204" pitchFamily="34" charset="0"/>
                <a:cs typeface="Calibri" panose="020F0502020204030204" pitchFamily="34" charset="0"/>
              </a:rPr>
              <a:t>, </a:t>
            </a:r>
            <a:r>
              <a:rPr lang="es-UY" altLang="en-US" dirty="0" err="1">
                <a:solidFill>
                  <a:srgbClr val="002060"/>
                </a:solidFill>
                <a:latin typeface="+mj-lt"/>
                <a:ea typeface="Calibri" panose="020F0502020204030204" pitchFamily="34" charset="0"/>
                <a:cs typeface="Calibri" panose="020F0502020204030204" pitchFamily="34" charset="0"/>
              </a:rPr>
              <a:t>Capable</a:t>
            </a:r>
            <a:r>
              <a:rPr lang="es-UY" altLang="en-US" dirty="0">
                <a:solidFill>
                  <a:srgbClr val="002060"/>
                </a:solidFill>
                <a:latin typeface="+mj-lt"/>
                <a:ea typeface="Calibri" panose="020F0502020204030204" pitchFamily="34" charset="0"/>
                <a:cs typeface="Calibri" panose="020F0502020204030204" pitchFamily="34" charset="0"/>
              </a:rPr>
              <a:t> </a:t>
            </a:r>
          </a:p>
          <a:p>
            <a:pPr fontAlgn="base">
              <a:spcBef>
                <a:spcPct val="0"/>
              </a:spcBef>
              <a:spcAft>
                <a:spcPct val="0"/>
              </a:spcAft>
              <a:buNone/>
              <a:defRPr/>
            </a:pPr>
            <a:r>
              <a:rPr lang="es-UY" altLang="en-US" dirty="0">
                <a:solidFill>
                  <a:srgbClr val="002060"/>
                </a:solidFill>
                <a:latin typeface="+mj-lt"/>
                <a:ea typeface="Calibri" panose="020F0502020204030204" pitchFamily="34" charset="0"/>
                <a:cs typeface="Calibri" panose="020F0502020204030204" pitchFamily="34" charset="0"/>
              </a:rPr>
              <a:t>and </a:t>
            </a:r>
            <a:r>
              <a:rPr lang="es-UY" altLang="en-US" dirty="0" err="1">
                <a:solidFill>
                  <a:srgbClr val="002060"/>
                </a:solidFill>
                <a:latin typeface="+mj-lt"/>
                <a:ea typeface="Calibri" panose="020F0502020204030204" pitchFamily="34" charset="0"/>
                <a:cs typeface="Calibri" panose="020F0502020204030204" pitchFamily="34" charset="0"/>
              </a:rPr>
              <a:t>Ethical</a:t>
            </a:r>
            <a:r>
              <a:rPr lang="es-UY" altLang="en-US" dirty="0">
                <a:solidFill>
                  <a:srgbClr val="002060"/>
                </a:solidFill>
                <a:latin typeface="+mj-lt"/>
                <a:ea typeface="Calibri" panose="020F0502020204030204" pitchFamily="34" charset="0"/>
                <a:cs typeface="Calibri" panose="020F0502020204030204" pitchFamily="34" charset="0"/>
              </a:rPr>
              <a:t> </a:t>
            </a:r>
            <a:r>
              <a:rPr lang="es-UY" altLang="en-US" dirty="0" err="1">
                <a:solidFill>
                  <a:srgbClr val="002060"/>
                </a:solidFill>
                <a:latin typeface="+mj-lt"/>
                <a:ea typeface="Calibri" panose="020F0502020204030204" pitchFamily="34" charset="0"/>
                <a:cs typeface="Calibri" panose="020F0502020204030204" pitchFamily="34" charset="0"/>
              </a:rPr>
              <a:t>State</a:t>
            </a:r>
            <a:r>
              <a:rPr lang="es-UY" altLang="en-US" dirty="0">
                <a:solidFill>
                  <a:srgbClr val="002060"/>
                </a:solidFill>
                <a:latin typeface="+mj-lt"/>
                <a:ea typeface="Calibri" panose="020F0502020204030204" pitchFamily="34" charset="0"/>
                <a:cs typeface="Calibri" panose="020F0502020204030204" pitchFamily="34" charset="0"/>
              </a:rPr>
              <a:t> (DCES) Research team</a:t>
            </a:r>
            <a:endParaRPr lang="es-ES" altLang="en-US" dirty="0">
              <a:solidFill>
                <a:srgbClr val="002060"/>
              </a:solidFill>
              <a:latin typeface="+mj-lt"/>
              <a:ea typeface="Calibri" panose="020F0502020204030204" pitchFamily="34" charset="0"/>
              <a:cs typeface="Calibri" panose="020F0502020204030204" pitchFamily="34" charset="0"/>
            </a:endParaRPr>
          </a:p>
          <a:p>
            <a:endParaRPr lang="en-US" b="1" dirty="0">
              <a:solidFill>
                <a:srgbClr val="002060"/>
              </a:solidFill>
              <a:latin typeface="+mj-lt"/>
              <a:ea typeface="Calibri" panose="020F0502020204030204" pitchFamily="34" charset="0"/>
              <a:cs typeface="Calibri" panose="020F0502020204030204" pitchFamily="34" charset="0"/>
            </a:endParaRPr>
          </a:p>
          <a:p>
            <a:endParaRPr lang="en-US" b="1" dirty="0">
              <a:solidFill>
                <a:srgbClr val="002060"/>
              </a:solidFill>
              <a:latin typeface="+mj-lt"/>
              <a:ea typeface="Calibri" panose="020F0502020204030204" pitchFamily="34" charset="0"/>
              <a:cs typeface="Calibri" panose="020F0502020204030204" pitchFamily="34" charset="0"/>
            </a:endParaRPr>
          </a:p>
          <a:p>
            <a:r>
              <a:rPr lang="en-US" b="1" dirty="0">
                <a:solidFill>
                  <a:srgbClr val="002060"/>
                </a:solidFill>
                <a:latin typeface="+mj-lt"/>
                <a:ea typeface="Calibri" panose="020F0502020204030204" pitchFamily="34" charset="0"/>
                <a:cs typeface="Calibri" panose="020F0502020204030204" pitchFamily="34" charset="0"/>
              </a:rPr>
              <a:t>Presentation to IEC Symposium</a:t>
            </a:r>
          </a:p>
          <a:p>
            <a:endParaRPr lang="en-US" b="1" dirty="0">
              <a:solidFill>
                <a:srgbClr val="002060"/>
              </a:solidFill>
              <a:latin typeface="+mj-lt"/>
              <a:ea typeface="Calibri" panose="020F0502020204030204" pitchFamily="34" charset="0"/>
              <a:cs typeface="Calibri" panose="020F0502020204030204" pitchFamily="34" charset="0"/>
            </a:endParaRPr>
          </a:p>
          <a:p>
            <a:r>
              <a:rPr lang="en-US" b="1" i="0" u="none" strike="noStrike" baseline="30000" dirty="0">
                <a:solidFill>
                  <a:srgbClr val="002A5B"/>
                </a:solidFill>
                <a:latin typeface="+mj-lt"/>
              </a:rPr>
              <a:t>18 June 2025</a:t>
            </a:r>
          </a:p>
        </p:txBody>
      </p:sp>
      <p:pic>
        <p:nvPicPr>
          <p:cNvPr id="30" name="Picture 2" descr="Home page Home page - HSRC">
            <a:extLst>
              <a:ext uri="{FF2B5EF4-FFF2-40B4-BE49-F238E27FC236}">
                <a16:creationId xmlns:a16="http://schemas.microsoft.com/office/drawing/2014/main" id="{038AFBC2-5CF1-3BFF-DB5A-8464F1D905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1736" y="5997797"/>
            <a:ext cx="1433670" cy="5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5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B724-C007-0840-90AC-806CFF2F7050}"/>
              </a:ext>
            </a:extLst>
          </p:cNvPr>
          <p:cNvSpPr>
            <a:spLocks noGrp="1"/>
          </p:cNvSpPr>
          <p:nvPr>
            <p:ph type="title"/>
          </p:nvPr>
        </p:nvSpPr>
        <p:spPr>
          <a:xfrm>
            <a:off x="6169024" y="365125"/>
            <a:ext cx="51831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Patterns of Political Donation </a:t>
            </a:r>
            <a:r>
              <a:rPr lang="en-US" b="1" i="1" dirty="0" err="1">
                <a:latin typeface="Calibri" panose="020F0502020204030204" pitchFamily="34" charset="0"/>
                <a:ea typeface="Calibri" panose="020F0502020204030204" pitchFamily="34" charset="0"/>
                <a:cs typeface="Calibri" panose="020F0502020204030204" pitchFamily="34" charset="0"/>
              </a:rPr>
              <a:t>Behaviour</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55069C8-2AB7-A031-5154-8F3D862EF148}"/>
              </a:ext>
            </a:extLst>
          </p:cNvPr>
          <p:cNvSpPr>
            <a:spLocks noGrp="1"/>
          </p:cNvSpPr>
          <p:nvPr>
            <p:ph type="body" idx="1"/>
          </p:nvPr>
        </p:nvSpPr>
        <p:spPr>
          <a:xfrm>
            <a:off x="719141" y="256970"/>
            <a:ext cx="5157787" cy="1398361"/>
          </a:xfrm>
        </p:spPr>
        <p:txBody>
          <a:bodyPr anchor="b"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“Have you previously donated money to or raised funds for a political party or an independent candidate?”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FC99DC8-E5DE-E00D-F56A-D5B9014EA85B}"/>
              </a:ext>
            </a:extLst>
          </p:cNvPr>
          <p:cNvSpPr>
            <a:spLocks noGrp="1"/>
          </p:cNvSpPr>
          <p:nvPr>
            <p:ph sz="quarter" idx="4"/>
          </p:nvPr>
        </p:nvSpPr>
        <p:spPr>
          <a:xfrm>
            <a:off x="6169024" y="3298371"/>
            <a:ext cx="5183188" cy="3194503"/>
          </a:xfrm>
        </p:spPr>
        <p:txBody>
          <a:bodyPr>
            <a:normAutofit lnSpcReduction="10000"/>
          </a:bodyPr>
          <a:lstStyle/>
          <a:p>
            <a:r>
              <a:rPr lang="en-US" sz="2000" dirty="0">
                <a:latin typeface="Calibri" panose="020F0502020204030204" pitchFamily="34" charset="0"/>
                <a:ea typeface="Calibri" panose="020F0502020204030204" pitchFamily="34" charset="0"/>
                <a:cs typeface="Calibri" panose="020F0502020204030204" pitchFamily="34" charset="0"/>
              </a:rPr>
              <a:t>Socio-economic status and education were </a:t>
            </a:r>
            <a:r>
              <a:rPr lang="en-US" sz="2000" b="1" dirty="0">
                <a:latin typeface="Calibri" panose="020F0502020204030204" pitchFamily="34" charset="0"/>
                <a:ea typeface="Calibri" panose="020F0502020204030204" pitchFamily="34" charset="0"/>
                <a:cs typeface="Calibri" panose="020F0502020204030204" pitchFamily="34" charset="0"/>
              </a:rPr>
              <a:t>not strong predictors </a:t>
            </a:r>
            <a:r>
              <a:rPr lang="en-US" sz="2000" dirty="0">
                <a:latin typeface="Calibri" panose="020F0502020204030204" pitchFamily="34" charset="0"/>
                <a:ea typeface="Calibri" panose="020F0502020204030204" pitchFamily="34" charset="0"/>
                <a:cs typeface="Calibri" panose="020F0502020204030204" pitchFamily="34" charset="0"/>
              </a:rPr>
              <a:t>of donation </a:t>
            </a:r>
            <a:r>
              <a:rPr lang="en-US" sz="2000" dirty="0" err="1">
                <a:latin typeface="Calibri" panose="020F0502020204030204" pitchFamily="34" charset="0"/>
                <a:ea typeface="Calibri" panose="020F0502020204030204" pitchFamily="34" charset="0"/>
                <a:cs typeface="Calibri" panose="020F0502020204030204" pitchFamily="34" charset="0"/>
              </a:rPr>
              <a:t>behaviour</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Electoral participation was </a:t>
            </a:r>
            <a:r>
              <a:rPr lang="en-US" sz="2000" b="1" dirty="0">
                <a:latin typeface="Calibri" panose="020F0502020204030204" pitchFamily="34" charset="0"/>
                <a:ea typeface="Calibri" panose="020F0502020204030204" pitchFamily="34" charset="0"/>
                <a:cs typeface="Calibri" panose="020F0502020204030204" pitchFamily="34" charset="0"/>
              </a:rPr>
              <a:t>weakly linked </a:t>
            </a:r>
            <a:r>
              <a:rPr lang="en-US" sz="2000" dirty="0">
                <a:latin typeface="Calibri" panose="020F0502020204030204" pitchFamily="34" charset="0"/>
                <a:ea typeface="Calibri" panose="020F0502020204030204" pitchFamily="34" charset="0"/>
                <a:cs typeface="Calibri" panose="020F0502020204030204" pitchFamily="34" charset="0"/>
              </a:rPr>
              <a:t>to donation </a:t>
            </a:r>
            <a:r>
              <a:rPr lang="en-US" sz="2000" dirty="0" err="1">
                <a:latin typeface="Calibri" panose="020F0502020204030204" pitchFamily="34" charset="0"/>
                <a:ea typeface="Calibri" panose="020F0502020204030204" pitchFamily="34" charset="0"/>
                <a:cs typeface="Calibri" panose="020F0502020204030204" pitchFamily="34" charset="0"/>
              </a:rPr>
              <a:t>behaviour</a:t>
            </a:r>
            <a:r>
              <a:rPr lang="en-US" sz="2000" dirty="0">
                <a:latin typeface="Calibri" panose="020F0502020204030204" pitchFamily="34" charset="0"/>
                <a:ea typeface="Calibri" panose="020F0502020204030204" pitchFamily="34" charset="0"/>
                <a:cs typeface="Calibri" panose="020F0502020204030204" pitchFamily="34" charset="0"/>
              </a:rPr>
              <a:t>, with voters slightly more inclined to contribute.</a:t>
            </a:r>
          </a:p>
          <a:p>
            <a:r>
              <a:rPr lang="en-US" sz="2000" dirty="0">
                <a:latin typeface="Calibri" panose="020F0502020204030204" pitchFamily="34" charset="0"/>
                <a:ea typeface="Calibri" panose="020F0502020204030204" pitchFamily="34" charset="0"/>
                <a:cs typeface="Calibri" panose="020F0502020204030204" pitchFamily="34" charset="0"/>
              </a:rPr>
              <a:t>Living in an urban area </a:t>
            </a:r>
            <a:r>
              <a:rPr lang="en-US" sz="2000" b="1" dirty="0">
                <a:latin typeface="Calibri" panose="020F0502020204030204" pitchFamily="34" charset="0"/>
                <a:ea typeface="Calibri" panose="020F0502020204030204" pitchFamily="34" charset="0"/>
                <a:cs typeface="Calibri" panose="020F0502020204030204" pitchFamily="34" charset="0"/>
              </a:rPr>
              <a:t>doubled the odds </a:t>
            </a:r>
            <a:r>
              <a:rPr lang="en-US" sz="2000" dirty="0">
                <a:latin typeface="Calibri" panose="020F0502020204030204" pitchFamily="34" charset="0"/>
                <a:ea typeface="Calibri" panose="020F0502020204030204" pitchFamily="34" charset="0"/>
                <a:cs typeface="Calibri" panose="020F0502020204030204" pitchFamily="34" charset="0"/>
              </a:rPr>
              <a:t>of having made political donations. </a:t>
            </a:r>
          </a:p>
          <a:p>
            <a:r>
              <a:rPr lang="en-US" sz="2000" dirty="0">
                <a:latin typeface="Calibri" panose="020F0502020204030204" pitchFamily="34" charset="0"/>
                <a:ea typeface="Calibri" panose="020F0502020204030204" pitchFamily="34" charset="0"/>
                <a:cs typeface="Calibri" panose="020F0502020204030204" pitchFamily="34" charset="0"/>
              </a:rPr>
              <a:t>Being a member of a </a:t>
            </a:r>
            <a:r>
              <a:rPr lang="en-US" sz="2000" b="1" dirty="0">
                <a:latin typeface="Calibri" panose="020F0502020204030204" pitchFamily="34" charset="0"/>
                <a:ea typeface="Calibri" panose="020F0502020204030204" pitchFamily="34" charset="0"/>
                <a:cs typeface="Calibri" panose="020F0502020204030204" pitchFamily="34" charset="0"/>
              </a:rPr>
              <a:t>political party </a:t>
            </a:r>
            <a:r>
              <a:rPr lang="en-US" sz="2000" dirty="0">
                <a:latin typeface="Calibri" panose="020F0502020204030204" pitchFamily="34" charset="0"/>
                <a:ea typeface="Calibri" panose="020F0502020204030204" pitchFamily="34" charset="0"/>
                <a:cs typeface="Calibri" panose="020F0502020204030204" pitchFamily="34" charset="0"/>
              </a:rPr>
              <a:t>was </a:t>
            </a:r>
            <a:r>
              <a:rPr lang="en-US" sz="2000" b="1" dirty="0">
                <a:latin typeface="Calibri" panose="020F0502020204030204" pitchFamily="34" charset="0"/>
                <a:ea typeface="Calibri" panose="020F0502020204030204" pitchFamily="34" charset="0"/>
                <a:cs typeface="Calibri" panose="020F0502020204030204" pitchFamily="34" charset="0"/>
              </a:rPr>
              <a:t>associated</a:t>
            </a:r>
            <a:r>
              <a:rPr lang="en-US" sz="2000" dirty="0">
                <a:latin typeface="Calibri" panose="020F0502020204030204" pitchFamily="34" charset="0"/>
                <a:ea typeface="Calibri" panose="020F0502020204030204" pitchFamily="34" charset="0"/>
                <a:cs typeface="Calibri" panose="020F0502020204030204" pitchFamily="34" charset="0"/>
              </a:rPr>
              <a:t> with having made donations in the past.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65189" y="1655331"/>
          <a:ext cx="5157787" cy="472938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13B3F7A-BB7F-D1A1-6E3E-C3D7472224FE}"/>
              </a:ext>
            </a:extLst>
          </p:cNvPr>
          <p:cNvSpPr txBox="1"/>
          <p:nvPr/>
        </p:nvSpPr>
        <p:spPr>
          <a:xfrm>
            <a:off x="452284" y="6506774"/>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18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37C4AB-0726-73C7-B16A-2CBF147023CA}"/>
              </a:ext>
            </a:extLst>
          </p:cNvPr>
          <p:cNvSpPr>
            <a:spLocks noGrp="1"/>
          </p:cNvSpPr>
          <p:nvPr>
            <p:ph type="body" idx="1"/>
          </p:nvPr>
        </p:nvSpPr>
        <p:spPr>
          <a:xfrm>
            <a:off x="688210" y="266802"/>
            <a:ext cx="5157787" cy="1235075"/>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agreement and disagreement with the statement: “You should have the freedom to donate money to political parties and independent candidates.”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36DE28F8-0070-4C9C-3042-2CAC2AEDAEF4}"/>
              </a:ext>
            </a:extLst>
          </p:cNvPr>
          <p:cNvSpPr>
            <a:spLocks noGrp="1"/>
          </p:cNvSpPr>
          <p:nvPr>
            <p:ph sz="quarter" idx="4"/>
          </p:nvPr>
        </p:nvSpPr>
        <p:spPr>
          <a:xfrm>
            <a:off x="6137955" y="3429000"/>
            <a:ext cx="5183188" cy="2956606"/>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Strong </a:t>
            </a:r>
            <a:r>
              <a:rPr lang="en-US" sz="2000" b="1" dirty="0">
                <a:latin typeface="Calibri" panose="020F0502020204030204" pitchFamily="34" charset="0"/>
                <a:ea typeface="Calibri" panose="020F0502020204030204" pitchFamily="34" charset="0"/>
                <a:cs typeface="Calibri" panose="020F0502020204030204" pitchFamily="34" charset="0"/>
              </a:rPr>
              <a:t>regional variations </a:t>
            </a:r>
            <a:r>
              <a:rPr lang="en-US" sz="2000" dirty="0">
                <a:latin typeface="Calibri" panose="020F0502020204030204" pitchFamily="34" charset="0"/>
                <a:ea typeface="Calibri" panose="020F0502020204030204" pitchFamily="34" charset="0"/>
                <a:cs typeface="Calibri" panose="020F0502020204030204" pitchFamily="34" charset="0"/>
              </a:rPr>
              <a:t>could be observed with higher levels of agreement in</a:t>
            </a:r>
            <a:r>
              <a:rPr lang="en-US" sz="2000" b="1" dirty="0">
                <a:latin typeface="Calibri" panose="020F0502020204030204" pitchFamily="34" charset="0"/>
                <a:ea typeface="Calibri" panose="020F0502020204030204" pitchFamily="34" charset="0"/>
                <a:cs typeface="Calibri" panose="020F0502020204030204" pitchFamily="34" charset="0"/>
              </a:rPr>
              <a:t> KwaZulu-Natal </a:t>
            </a:r>
            <a:r>
              <a:rPr lang="en-US" sz="2000" dirty="0">
                <a:latin typeface="Calibri" panose="020F0502020204030204" pitchFamily="34" charset="0"/>
                <a:ea typeface="Calibri" panose="020F0502020204030204" pitchFamily="34" charset="0"/>
                <a:cs typeface="Calibri" panose="020F0502020204030204" pitchFamily="34" charset="0"/>
              </a:rPr>
              <a:t>and lower levels in the </a:t>
            </a:r>
            <a:r>
              <a:rPr lang="en-US" sz="2000" b="1" dirty="0">
                <a:latin typeface="Calibri" panose="020F0502020204030204" pitchFamily="34" charset="0"/>
                <a:ea typeface="Calibri" panose="020F0502020204030204" pitchFamily="34" charset="0"/>
                <a:cs typeface="Calibri" panose="020F0502020204030204" pitchFamily="34" charset="0"/>
              </a:rPr>
              <a:t>Free State</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Electoral participation appeared to shape attitudes: </a:t>
            </a:r>
            <a:r>
              <a:rPr lang="en-US" sz="2000" b="1" dirty="0">
                <a:latin typeface="Calibri" panose="020F0502020204030204" pitchFamily="34" charset="0"/>
                <a:ea typeface="Calibri" panose="020F0502020204030204" pitchFamily="34" charset="0"/>
                <a:cs typeface="Calibri" panose="020F0502020204030204" pitchFamily="34" charset="0"/>
              </a:rPr>
              <a:t>regular voters </a:t>
            </a:r>
            <a:r>
              <a:rPr lang="en-US" sz="2000" dirty="0">
                <a:latin typeface="Calibri" panose="020F0502020204030204" pitchFamily="34" charset="0"/>
                <a:ea typeface="Calibri" panose="020F0502020204030204" pitchFamily="34" charset="0"/>
                <a:cs typeface="Calibri" panose="020F0502020204030204" pitchFamily="34" charset="0"/>
              </a:rPr>
              <a:t>were more likely to support the freedom to donate than </a:t>
            </a:r>
            <a:r>
              <a:rPr lang="en-US" sz="2000" b="1" dirty="0">
                <a:latin typeface="Calibri" panose="020F0502020204030204" pitchFamily="34" charset="0"/>
                <a:ea typeface="Calibri" panose="020F0502020204030204" pitchFamily="34" charset="0"/>
                <a:cs typeface="Calibri" panose="020F0502020204030204" pitchFamily="34" charset="0"/>
              </a:rPr>
              <a:t>sporadic voters</a:t>
            </a:r>
            <a:r>
              <a:rPr lang="en-US" sz="2000" dirty="0">
                <a:latin typeface="Calibri" panose="020F0502020204030204" pitchFamily="34" charset="0"/>
                <a:ea typeface="Calibri" panose="020F0502020204030204" pitchFamily="34" charset="0"/>
                <a:cs typeface="Calibri" panose="020F0502020204030204" pitchFamily="34" charset="0"/>
              </a:rPr>
              <a:t> or </a:t>
            </a:r>
            <a:r>
              <a:rPr lang="en-US" sz="2000" b="1" dirty="0">
                <a:latin typeface="Calibri" panose="020F0502020204030204" pitchFamily="34" charset="0"/>
                <a:ea typeface="Calibri" panose="020F0502020204030204" pitchFamily="34" charset="0"/>
                <a:cs typeface="Calibri" panose="020F0502020204030204" pitchFamily="34" charset="0"/>
              </a:rPr>
              <a:t>non-voters</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Prior donation behaviour did </a:t>
            </a:r>
            <a:r>
              <a:rPr lang="en-US" sz="2000" b="1" dirty="0">
                <a:latin typeface="Calibri" panose="020F0502020204030204" pitchFamily="34" charset="0"/>
                <a:ea typeface="Calibri" panose="020F0502020204030204" pitchFamily="34" charset="0"/>
                <a:cs typeface="Calibri" panose="020F0502020204030204" pitchFamily="34" charset="0"/>
              </a:rPr>
              <a:t>not significantly influence</a:t>
            </a:r>
            <a:r>
              <a:rPr lang="en-US" sz="2000" dirty="0">
                <a:latin typeface="Calibri" panose="020F0502020204030204" pitchFamily="34" charset="0"/>
                <a:ea typeface="Calibri" panose="020F0502020204030204" pitchFamily="34" charset="0"/>
                <a:cs typeface="Calibri" panose="020F0502020204030204" pitchFamily="34" charset="0"/>
              </a:rPr>
              <a:t> attitudes here.</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688209" y="1600200"/>
          <a:ext cx="5157787" cy="478540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8A9BF5C3-A377-6B4A-760F-0BF3BF6EECA8}"/>
              </a:ext>
            </a:extLst>
          </p:cNvPr>
          <p:cNvSpPr>
            <a:spLocks noGrp="1"/>
          </p:cNvSpPr>
          <p:nvPr>
            <p:ph type="title"/>
          </p:nvPr>
        </p:nvSpPr>
        <p:spPr>
          <a:xfrm>
            <a:off x="6169024" y="365125"/>
            <a:ext cx="51831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Support for the Freedom to Donate</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6959A19-92C0-5F25-D787-7AC11654CE5D}"/>
              </a:ext>
            </a:extLst>
          </p:cNvPr>
          <p:cNvSpPr txBox="1"/>
          <p:nvPr/>
        </p:nvSpPr>
        <p:spPr>
          <a:xfrm>
            <a:off x="452284" y="6506774"/>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547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C10B-2650-1C74-0E0B-B8FF8DE597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0DCCC08-C0DE-3F08-A507-516D918BD6D6}"/>
              </a:ext>
            </a:extLst>
          </p:cNvPr>
          <p:cNvSpPr>
            <a:spLocks noGrp="1"/>
          </p:cNvSpPr>
          <p:nvPr>
            <p:ph type="title"/>
          </p:nvPr>
        </p:nvSpPr>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Public Backing for the Regulation of Political Funding</a:t>
            </a:r>
            <a:br>
              <a:rPr lang="en-ZA" b="1" i="1" dirty="0">
                <a:latin typeface="Calibri" panose="020F0502020204030204" pitchFamily="34" charset="0"/>
                <a:ea typeface="Calibri" panose="020F0502020204030204" pitchFamily="34" charset="0"/>
                <a:cs typeface="Calibri" panose="020F0502020204030204" pitchFamily="34" charset="0"/>
              </a:rPr>
            </a:br>
            <a:endParaRPr lang="en-ZA" dirty="0"/>
          </a:p>
        </p:txBody>
      </p:sp>
      <p:pic>
        <p:nvPicPr>
          <p:cNvPr id="17" name="Picture 16">
            <a:extLst>
              <a:ext uri="{FF2B5EF4-FFF2-40B4-BE49-F238E27FC236}">
                <a16:creationId xmlns:a16="http://schemas.microsoft.com/office/drawing/2014/main" id="{B28966C5-2ABD-2C9C-CDBC-DB0D41A8AB3C}"/>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6242009" y="3895036"/>
            <a:ext cx="2503569" cy="255733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a:extLst>
              <a:ext uri="{FF2B5EF4-FFF2-40B4-BE49-F238E27FC236}">
                <a16:creationId xmlns:a16="http://schemas.microsoft.com/office/drawing/2014/main" id="{5151F611-EBC7-D88C-932F-D9DC1624568D}"/>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8925536" y="3895036"/>
            <a:ext cx="2454110" cy="2557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1950DC46-37C5-E4A3-0601-F1C08B6FDA30}"/>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3580345" y="3895035"/>
            <a:ext cx="2509304" cy="2532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84582935-0341-AB28-3D3E-9595B33F6C93}"/>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01343" y="3895035"/>
            <a:ext cx="2506453" cy="250645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8113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713E85-04E9-61AC-34DD-384E3637EE62}"/>
              </a:ext>
            </a:extLst>
          </p:cNvPr>
          <p:cNvSpPr>
            <a:spLocks noGrp="1"/>
          </p:cNvSpPr>
          <p:nvPr>
            <p:ph type="body" idx="1"/>
          </p:nvPr>
        </p:nvSpPr>
        <p:spPr>
          <a:xfrm>
            <a:off x="836611" y="396421"/>
            <a:ext cx="5157787" cy="943655"/>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“How much have you heard or read about the Political Funding Act?”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C6BE8D8A-7B77-68F0-CD06-261EEFED37B6}"/>
              </a:ext>
            </a:extLst>
          </p:cNvPr>
          <p:cNvSpPr>
            <a:spLocks noGrp="1"/>
          </p:cNvSpPr>
          <p:nvPr>
            <p:ph sz="quarter" idx="4"/>
          </p:nvPr>
        </p:nvSpPr>
        <p:spPr>
          <a:xfrm>
            <a:off x="6096000" y="3428999"/>
            <a:ext cx="5259388" cy="3063875"/>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Awareness is </a:t>
            </a:r>
            <a:r>
              <a:rPr lang="en-US" sz="2000" b="1" dirty="0">
                <a:latin typeface="Calibri" panose="020F0502020204030204" pitchFamily="34" charset="0"/>
                <a:ea typeface="Calibri" panose="020F0502020204030204" pitchFamily="34" charset="0"/>
                <a:cs typeface="Calibri" panose="020F0502020204030204" pitchFamily="34" charset="0"/>
              </a:rPr>
              <a:t>strongly linked </a:t>
            </a:r>
            <a:r>
              <a:rPr lang="en-US" sz="2000" dirty="0">
                <a:latin typeface="Calibri" panose="020F0502020204030204" pitchFamily="34" charset="0"/>
                <a:ea typeface="Calibri" panose="020F0502020204030204" pitchFamily="34" charset="0"/>
                <a:cs typeface="Calibri" panose="020F0502020204030204" pitchFamily="34" charset="0"/>
              </a:rPr>
              <a:t>to </a:t>
            </a:r>
            <a:r>
              <a:rPr lang="en-US" sz="2000" b="1" dirty="0">
                <a:latin typeface="Calibri" panose="020F0502020204030204" pitchFamily="34" charset="0"/>
                <a:ea typeface="Calibri" panose="020F0502020204030204" pitchFamily="34" charset="0"/>
                <a:cs typeface="Calibri" panose="020F0502020204030204" pitchFamily="34" charset="0"/>
              </a:rPr>
              <a:t>education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b="1" dirty="0">
                <a:latin typeface="Calibri" panose="020F0502020204030204" pitchFamily="34" charset="0"/>
                <a:ea typeface="Calibri" panose="020F0502020204030204" pitchFamily="34" charset="0"/>
                <a:cs typeface="Calibri" panose="020F0502020204030204" pitchFamily="34" charset="0"/>
              </a:rPr>
              <a:t>socio-economic status </a:t>
            </a:r>
            <a:r>
              <a:rPr lang="en-US" sz="2000" dirty="0">
                <a:latin typeface="Calibri" panose="020F0502020204030204" pitchFamily="34" charset="0"/>
                <a:ea typeface="Calibri" panose="020F0502020204030204" pitchFamily="34" charset="0"/>
                <a:cs typeface="Calibri" panose="020F0502020204030204" pitchFamily="34" charset="0"/>
              </a:rPr>
              <a:t>with more </a:t>
            </a:r>
            <a:r>
              <a:rPr lang="en-US" sz="2000" b="1" dirty="0">
                <a:latin typeface="Calibri" panose="020F0502020204030204" pitchFamily="34" charset="0"/>
                <a:ea typeface="Calibri" panose="020F0502020204030204" pitchFamily="34" charset="0"/>
                <a:cs typeface="Calibri" panose="020F0502020204030204" pitchFamily="34" charset="0"/>
              </a:rPr>
              <a:t>educated</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affluent</a:t>
            </a:r>
            <a:r>
              <a:rPr lang="en-US" sz="2000" dirty="0">
                <a:latin typeface="Calibri" panose="020F0502020204030204" pitchFamily="34" charset="0"/>
                <a:ea typeface="Calibri" panose="020F0502020204030204" pitchFamily="34" charset="0"/>
                <a:cs typeface="Calibri" panose="020F0502020204030204" pitchFamily="34" charset="0"/>
              </a:rPr>
              <a:t> individuals more aware. </a:t>
            </a:r>
          </a:p>
          <a:p>
            <a:r>
              <a:rPr lang="en-US" sz="2000" dirty="0">
                <a:latin typeface="Calibri" panose="020F0502020204030204" pitchFamily="34" charset="0"/>
                <a:ea typeface="Calibri" panose="020F0502020204030204" pitchFamily="34" charset="0"/>
                <a:cs typeface="Calibri" panose="020F0502020204030204" pitchFamily="34" charset="0"/>
              </a:rPr>
              <a:t>Those who have </a:t>
            </a:r>
            <a:r>
              <a:rPr lang="en-US" sz="2000" b="1" dirty="0">
                <a:latin typeface="Calibri" panose="020F0502020204030204" pitchFamily="34" charset="0"/>
                <a:ea typeface="Calibri" panose="020F0502020204030204" pitchFamily="34" charset="0"/>
                <a:cs typeface="Calibri" panose="020F0502020204030204" pitchFamily="34" charset="0"/>
              </a:rPr>
              <a:t>donated to political parties</a:t>
            </a:r>
            <a:r>
              <a:rPr lang="en-US" sz="2000" dirty="0">
                <a:latin typeface="Calibri" panose="020F0502020204030204" pitchFamily="34" charset="0"/>
                <a:ea typeface="Calibri" panose="020F0502020204030204" pitchFamily="34" charset="0"/>
                <a:cs typeface="Calibri" panose="020F0502020204030204" pitchFamily="34" charset="0"/>
              </a:rPr>
              <a:t> were more likely to be aware. </a:t>
            </a:r>
          </a:p>
          <a:p>
            <a:r>
              <a:rPr lang="en-US" sz="2000" dirty="0">
                <a:latin typeface="Calibri" panose="020F0502020204030204" pitchFamily="34" charset="0"/>
                <a:ea typeface="Calibri" panose="020F0502020204030204" pitchFamily="34" charset="0"/>
                <a:cs typeface="Calibri" panose="020F0502020204030204" pitchFamily="34" charset="0"/>
              </a:rPr>
              <a:t>While political party members had higher levels of awareness, the </a:t>
            </a:r>
            <a:r>
              <a:rPr lang="en-US" sz="2000" b="1" dirty="0">
                <a:latin typeface="Calibri" panose="020F0502020204030204" pitchFamily="34" charset="0"/>
                <a:ea typeface="Calibri" panose="020F0502020204030204" pitchFamily="34" charset="0"/>
                <a:cs typeface="Calibri" panose="020F0502020204030204" pitchFamily="34" charset="0"/>
              </a:rPr>
              <a:t>difference</a:t>
            </a:r>
            <a:r>
              <a:rPr lang="en-US" sz="2000" dirty="0">
                <a:latin typeface="Calibri" panose="020F0502020204030204" pitchFamily="34" charset="0"/>
                <a:ea typeface="Calibri" panose="020F0502020204030204" pitchFamily="34" charset="0"/>
                <a:cs typeface="Calibri" panose="020F0502020204030204" pitchFamily="34" charset="0"/>
              </a:rPr>
              <a:t> in awareness between </a:t>
            </a:r>
            <a:r>
              <a:rPr lang="en-US" sz="2000" b="1" dirty="0">
                <a:latin typeface="Calibri" panose="020F0502020204030204" pitchFamily="34" charset="0"/>
                <a:ea typeface="Calibri" panose="020F0502020204030204" pitchFamily="34" charset="0"/>
                <a:cs typeface="Calibri" panose="020F0502020204030204" pitchFamily="34" charset="0"/>
              </a:rPr>
              <a:t>active</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inactive members </a:t>
            </a:r>
            <a:r>
              <a:rPr lang="en-US" sz="2000" dirty="0">
                <a:latin typeface="Calibri" panose="020F0502020204030204" pitchFamily="34" charset="0"/>
                <a:ea typeface="Calibri" panose="020F0502020204030204" pitchFamily="34" charset="0"/>
                <a:cs typeface="Calibri" panose="020F0502020204030204" pitchFamily="34" charset="0"/>
              </a:rPr>
              <a:t>was minimal.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6612" y="1340076"/>
          <a:ext cx="5157787" cy="512150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EE1AFC58-B870-F569-57FD-308A8886FD07}"/>
              </a:ext>
            </a:extLst>
          </p:cNvPr>
          <p:cNvSpPr>
            <a:spLocks noGrp="1"/>
          </p:cNvSpPr>
          <p:nvPr>
            <p:ph type="title"/>
          </p:nvPr>
        </p:nvSpPr>
        <p:spPr>
          <a:xfrm>
            <a:off x="6096000" y="365125"/>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Awareness of South Africa’s Political Funding Act</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D37438F-7355-7EFC-CB26-C65D0EE8E650}"/>
              </a:ext>
            </a:extLst>
          </p:cNvPr>
          <p:cNvSpPr txBox="1"/>
          <p:nvPr/>
        </p:nvSpPr>
        <p:spPr>
          <a:xfrm>
            <a:off x="639097" y="635469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89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E233B8-5161-9744-962C-736C5260A705}"/>
              </a:ext>
            </a:extLst>
          </p:cNvPr>
          <p:cNvSpPr>
            <a:spLocks noGrp="1"/>
          </p:cNvSpPr>
          <p:nvPr>
            <p:ph type="body" idx="1"/>
          </p:nvPr>
        </p:nvSpPr>
        <p:spPr>
          <a:xfrm>
            <a:off x="589417" y="363765"/>
            <a:ext cx="5259388" cy="1449161"/>
          </a:xfrm>
        </p:spPr>
        <p:txBody>
          <a:bodyPr anchor="t"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“To what extent do you support or oppose laws like the Political Funding Act that require all political parties and independent candidates to say where their funding comes from?”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996887E-FB62-687F-AFEF-7EB1D842B604}"/>
              </a:ext>
            </a:extLst>
          </p:cNvPr>
          <p:cNvSpPr>
            <a:spLocks noGrp="1"/>
          </p:cNvSpPr>
          <p:nvPr>
            <p:ph sz="quarter" idx="4"/>
          </p:nvPr>
        </p:nvSpPr>
        <p:spPr>
          <a:xfrm>
            <a:off x="6343195" y="3254829"/>
            <a:ext cx="5259388" cy="3239406"/>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Support for the PFA was higher among those with </a:t>
            </a:r>
            <a:r>
              <a:rPr lang="en-US" sz="2000" b="1" dirty="0">
                <a:latin typeface="Calibri" panose="020F0502020204030204" pitchFamily="34" charset="0"/>
                <a:ea typeface="Calibri" panose="020F0502020204030204" pitchFamily="34" charset="0"/>
                <a:cs typeface="Calibri" panose="020F0502020204030204" pitchFamily="34" charset="0"/>
              </a:rPr>
              <a:t>post-secondary education</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Support strongest in the </a:t>
            </a:r>
            <a:r>
              <a:rPr lang="en-US" sz="2000" b="1" dirty="0">
                <a:latin typeface="Calibri" panose="020F0502020204030204" pitchFamily="34" charset="0"/>
                <a:ea typeface="Calibri" panose="020F0502020204030204" pitchFamily="34" charset="0"/>
                <a:cs typeface="Calibri" panose="020F0502020204030204" pitchFamily="34" charset="0"/>
              </a:rPr>
              <a:t>Eastern Cape</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KwaZulu-Natal</a:t>
            </a:r>
            <a:r>
              <a:rPr lang="en-US" sz="2000" dirty="0">
                <a:latin typeface="Calibri" panose="020F0502020204030204" pitchFamily="34" charset="0"/>
                <a:ea typeface="Calibri" panose="020F0502020204030204" pitchFamily="34" charset="0"/>
                <a:cs typeface="Calibri" panose="020F0502020204030204" pitchFamily="34" charset="0"/>
              </a:rPr>
              <a:t> and the weakest in </a:t>
            </a:r>
            <a:r>
              <a:rPr lang="en-US" sz="2000" b="1" dirty="0">
                <a:latin typeface="Calibri" panose="020F0502020204030204" pitchFamily="34" charset="0"/>
                <a:ea typeface="Calibri" panose="020F0502020204030204" pitchFamily="34" charset="0"/>
                <a:cs typeface="Calibri" panose="020F0502020204030204" pitchFamily="34" charset="0"/>
              </a:rPr>
              <a:t>Northern Cape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b="1" dirty="0">
                <a:latin typeface="Calibri" panose="020F0502020204030204" pitchFamily="34" charset="0"/>
                <a:ea typeface="Calibri" panose="020F0502020204030204" pitchFamily="34" charset="0"/>
                <a:cs typeface="Calibri" panose="020F0502020204030204" pitchFamily="34" charset="0"/>
              </a:rPr>
              <a:t>Free State</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US" sz="2000" dirty="0">
                <a:latin typeface="Calibri" panose="020F0502020204030204" pitchFamily="34" charset="0"/>
                <a:ea typeface="Calibri" panose="020F0502020204030204" pitchFamily="34" charset="0"/>
                <a:cs typeface="Calibri" panose="020F0502020204030204" pitchFamily="34" charset="0"/>
              </a:rPr>
              <a:t>Past political donation </a:t>
            </a:r>
            <a:r>
              <a:rPr lang="en-US" sz="2000" dirty="0" err="1">
                <a:latin typeface="Calibri" panose="020F0502020204030204" pitchFamily="34" charset="0"/>
                <a:ea typeface="Calibri" panose="020F0502020204030204" pitchFamily="34" charset="0"/>
                <a:cs typeface="Calibri" panose="020F0502020204030204" pitchFamily="34" charset="0"/>
              </a:rPr>
              <a:t>behaviour</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did not significantly</a:t>
            </a:r>
            <a:r>
              <a:rPr lang="en-US" sz="2000" dirty="0">
                <a:latin typeface="Calibri" panose="020F0502020204030204" pitchFamily="34" charset="0"/>
                <a:ea typeface="Calibri" panose="020F0502020204030204" pitchFamily="34" charset="0"/>
                <a:cs typeface="Calibri" panose="020F0502020204030204" pitchFamily="34" charset="0"/>
              </a:rPr>
              <a:t> influence support for financial regulation. T</a:t>
            </a:r>
            <a:r>
              <a:rPr lang="en-GB" sz="2000" dirty="0">
                <a:effectLst/>
                <a:latin typeface="Calibri" panose="020F0502020204030204" pitchFamily="34" charset="0"/>
                <a:ea typeface="Aptos" panose="020B0004020202020204" pitchFamily="34" charset="0"/>
              </a:rPr>
              <a:t>hose non-participants who </a:t>
            </a:r>
            <a:r>
              <a:rPr lang="en-GB" sz="2000" b="1" dirty="0">
                <a:effectLst/>
                <a:latin typeface="Calibri" panose="020F0502020204030204" pitchFamily="34" charset="0"/>
                <a:ea typeface="Aptos" panose="020B0004020202020204" pitchFamily="34" charset="0"/>
              </a:rPr>
              <a:t>intended to donate in the future </a:t>
            </a:r>
            <a:r>
              <a:rPr lang="en-GB" sz="2000" dirty="0">
                <a:effectLst/>
                <a:latin typeface="Calibri" panose="020F0502020204030204" pitchFamily="34" charset="0"/>
                <a:ea typeface="Aptos" panose="020B0004020202020204" pitchFamily="34" charset="0"/>
              </a:rPr>
              <a:t>were more likely to support the PFA.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927100" y="1812926"/>
          <a:ext cx="5157787" cy="468130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11753507-BBDC-5E43-00BE-6FC48408AD15}"/>
              </a:ext>
            </a:extLst>
          </p:cNvPr>
          <p:cNvSpPr>
            <a:spLocks noGrp="1"/>
          </p:cNvSpPr>
          <p:nvPr>
            <p:ph type="title"/>
          </p:nvPr>
        </p:nvSpPr>
        <p:spPr>
          <a:xfrm>
            <a:off x="6343195" y="363765"/>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Support for Political Finance Regulations </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32561E5-C7D0-0429-B053-E235DFC3DB7D}"/>
              </a:ext>
            </a:extLst>
          </p:cNvPr>
          <p:cNvSpPr txBox="1"/>
          <p:nvPr/>
        </p:nvSpPr>
        <p:spPr>
          <a:xfrm>
            <a:off x="589417" y="6581001"/>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21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5D514E-0D49-C29D-5878-7EF6BE55DA38}"/>
              </a:ext>
            </a:extLst>
          </p:cNvPr>
          <p:cNvSpPr>
            <a:spLocks noGrp="1"/>
          </p:cNvSpPr>
          <p:nvPr>
            <p:ph type="body" idx="1"/>
          </p:nvPr>
        </p:nvSpPr>
        <p:spPr>
          <a:xfrm>
            <a:off x="508000" y="287564"/>
            <a:ext cx="5588001" cy="1518933"/>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“Overall, how worried are you that the decisions and actions of political parties and independent candidates in South Africa are being influenced by donations from the rich and powerful?”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2617C2CA-DAA5-FE1A-E697-F9958EC3E422}"/>
              </a:ext>
            </a:extLst>
          </p:cNvPr>
          <p:cNvSpPr>
            <a:spLocks noGrp="1"/>
          </p:cNvSpPr>
          <p:nvPr>
            <p:ph sz="quarter" idx="4"/>
          </p:nvPr>
        </p:nvSpPr>
        <p:spPr>
          <a:xfrm>
            <a:off x="6172199" y="3200399"/>
            <a:ext cx="5281615" cy="2989263"/>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Higher levels of </a:t>
            </a:r>
            <a:r>
              <a:rPr lang="en-US" sz="2000" b="1" dirty="0">
                <a:latin typeface="Calibri" panose="020F0502020204030204" pitchFamily="34" charset="0"/>
                <a:ea typeface="Calibri" panose="020F0502020204030204" pitchFamily="34" charset="0"/>
                <a:cs typeface="Calibri" panose="020F0502020204030204" pitchFamily="34" charset="0"/>
              </a:rPr>
              <a:t>education</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socio-economic status</a:t>
            </a:r>
            <a:r>
              <a:rPr lang="en-US" sz="2000" dirty="0">
                <a:latin typeface="Calibri" panose="020F0502020204030204" pitchFamily="34" charset="0"/>
                <a:ea typeface="Calibri" panose="020F0502020204030204" pitchFamily="34" charset="0"/>
                <a:cs typeface="Calibri" panose="020F0502020204030204" pitchFamily="34" charset="0"/>
              </a:rPr>
              <a:t> were associated with greater concern about possible elite influence.</a:t>
            </a:r>
          </a:p>
          <a:p>
            <a:r>
              <a:rPr lang="en-US" sz="2000" dirty="0">
                <a:latin typeface="Calibri" panose="020F0502020204030204" pitchFamily="34" charset="0"/>
                <a:ea typeface="Calibri" panose="020F0502020204030204" pitchFamily="34" charset="0"/>
                <a:cs typeface="Calibri" panose="020F0502020204030204" pitchFamily="34" charset="0"/>
              </a:rPr>
              <a:t>Being a </a:t>
            </a:r>
            <a:r>
              <a:rPr lang="en-US" sz="2000" b="1" dirty="0">
                <a:latin typeface="Calibri" panose="020F0502020204030204" pitchFamily="34" charset="0"/>
                <a:ea typeface="Calibri" panose="020F0502020204030204" pitchFamily="34" charset="0"/>
                <a:cs typeface="Calibri" panose="020F0502020204030204" pitchFamily="34" charset="0"/>
              </a:rPr>
              <a:t>regular voter </a:t>
            </a:r>
            <a:r>
              <a:rPr lang="en-US" sz="2000" dirty="0">
                <a:latin typeface="Calibri" panose="020F0502020204030204" pitchFamily="34" charset="0"/>
                <a:ea typeface="Calibri" panose="020F0502020204030204" pitchFamily="34" charset="0"/>
                <a:cs typeface="Calibri" panose="020F0502020204030204" pitchFamily="34" charset="0"/>
              </a:rPr>
              <a:t>was also related to worry about elite manipulation. </a:t>
            </a:r>
          </a:p>
          <a:p>
            <a:r>
              <a:rPr lang="en-US" sz="2000" dirty="0">
                <a:latin typeface="Calibri" panose="020F0502020204030204" pitchFamily="34" charset="0"/>
                <a:ea typeface="Calibri" panose="020F0502020204030204" pitchFamily="34" charset="0"/>
                <a:cs typeface="Calibri" panose="020F0502020204030204" pitchFamily="34" charset="0"/>
              </a:rPr>
              <a:t>Levels of worry about elite manipulation were highest in the </a:t>
            </a:r>
            <a:r>
              <a:rPr lang="en-US" sz="2000" b="1" dirty="0">
                <a:latin typeface="Calibri" panose="020F0502020204030204" pitchFamily="34" charset="0"/>
                <a:ea typeface="Calibri" panose="020F0502020204030204" pitchFamily="34" charset="0"/>
                <a:cs typeface="Calibri" panose="020F0502020204030204" pitchFamily="34" charset="0"/>
              </a:rPr>
              <a:t>Free State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b="1" dirty="0">
                <a:latin typeface="Calibri" panose="020F0502020204030204" pitchFamily="34" charset="0"/>
                <a:ea typeface="Calibri" panose="020F0502020204030204" pitchFamily="34" charset="0"/>
                <a:cs typeface="Calibri" panose="020F0502020204030204" pitchFamily="34" charset="0"/>
              </a:rPr>
              <a:t>KwaZulu-Natal</a:t>
            </a:r>
            <a:r>
              <a:rPr lang="en-US" sz="2000" dirty="0">
                <a:latin typeface="Calibri" panose="020F0502020204030204" pitchFamily="34" charset="0"/>
                <a:ea typeface="Calibri" panose="020F0502020204030204" pitchFamily="34" charset="0"/>
                <a:cs typeface="Calibri" panose="020F0502020204030204" pitchFamily="34" charset="0"/>
              </a:rPr>
              <a:t>. Levels of worry were </a:t>
            </a:r>
            <a:r>
              <a:rPr lang="en-GB" sz="1800" dirty="0">
                <a:effectLst/>
                <a:latin typeface="Calibri" panose="020F0502020204030204" pitchFamily="34" charset="0"/>
                <a:ea typeface="Aptos" panose="020B0004020202020204" pitchFamily="34" charset="0"/>
              </a:rPr>
              <a:t>lowest in the </a:t>
            </a:r>
            <a:r>
              <a:rPr lang="en-GB" sz="1800" b="1" dirty="0">
                <a:effectLst/>
                <a:latin typeface="Calibri" panose="020F0502020204030204" pitchFamily="34" charset="0"/>
                <a:ea typeface="Aptos" panose="020B0004020202020204" pitchFamily="34" charset="0"/>
              </a:rPr>
              <a:t>Eastern Cape</a:t>
            </a:r>
            <a:r>
              <a:rPr lang="en-GB" sz="1800" dirty="0">
                <a:effectLst/>
                <a:latin typeface="Calibri" panose="020F0502020204030204" pitchFamily="34" charset="0"/>
                <a:ea typeface="Aptos" panose="020B0004020202020204" pitchFamily="34" charset="0"/>
              </a:rPr>
              <a:t>, </a:t>
            </a:r>
            <a:r>
              <a:rPr lang="en-GB" sz="1800" b="1" dirty="0">
                <a:effectLst/>
                <a:latin typeface="Calibri" panose="020F0502020204030204" pitchFamily="34" charset="0"/>
                <a:ea typeface="Aptos" panose="020B0004020202020204" pitchFamily="34" charset="0"/>
              </a:rPr>
              <a:t>Limpopo</a:t>
            </a:r>
            <a:r>
              <a:rPr lang="en-GB" sz="1800" dirty="0">
                <a:effectLst/>
                <a:latin typeface="Calibri" panose="020F0502020204030204" pitchFamily="34" charset="0"/>
                <a:ea typeface="Aptos" panose="020B0004020202020204" pitchFamily="34" charset="0"/>
              </a:rPr>
              <a:t> and </a:t>
            </a:r>
            <a:r>
              <a:rPr lang="en-GB" sz="1800" b="1" dirty="0">
                <a:effectLst/>
                <a:latin typeface="Calibri" panose="020F0502020204030204" pitchFamily="34" charset="0"/>
                <a:ea typeface="Aptos" panose="020B0004020202020204" pitchFamily="34" charset="0"/>
              </a:rPr>
              <a:t>Northern Cape</a:t>
            </a:r>
            <a:r>
              <a:rPr lang="en-GB" sz="1800" dirty="0">
                <a:effectLst/>
                <a:latin typeface="Calibri" panose="020F0502020204030204" pitchFamily="34" charset="0"/>
                <a:ea typeface="Aptos" panose="020B000402020202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806497"/>
          <a:ext cx="5157787" cy="438316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88E6969F-7A57-146B-C3E8-0CFCBFE15BA7}"/>
              </a:ext>
            </a:extLst>
          </p:cNvPr>
          <p:cNvSpPr>
            <a:spLocks noGrp="1"/>
          </p:cNvSpPr>
          <p:nvPr>
            <p:ph type="title"/>
          </p:nvPr>
        </p:nvSpPr>
        <p:spPr>
          <a:xfrm>
            <a:off x="6194427" y="287565"/>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Anxiety over Elite Influence in South African Politics</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D7A76FF-EAF7-6827-45F5-9B8870EBE482}"/>
              </a:ext>
            </a:extLst>
          </p:cNvPr>
          <p:cNvSpPr txBox="1"/>
          <p:nvPr/>
        </p:nvSpPr>
        <p:spPr>
          <a:xfrm>
            <a:off x="639097" y="635469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51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045A34-E5D6-D388-66D6-6F83A5AD5622}"/>
              </a:ext>
            </a:extLst>
          </p:cNvPr>
          <p:cNvSpPr>
            <a:spLocks noGrp="1"/>
          </p:cNvSpPr>
          <p:nvPr>
            <p:ph type="body" idx="1"/>
          </p:nvPr>
        </p:nvSpPr>
        <p:spPr>
          <a:xfrm>
            <a:off x="938213" y="287565"/>
            <a:ext cx="5157787" cy="1550761"/>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“Do you think the general public has too little or too much information about who donates money to political parties and independent candidates in South Africa?”</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A43F126-23A7-F279-B213-F86EDF8C1F6F}"/>
              </a:ext>
            </a:extLst>
          </p:cNvPr>
          <p:cNvSpPr>
            <a:spLocks noGrp="1"/>
          </p:cNvSpPr>
          <p:nvPr>
            <p:ph sz="quarter" idx="4"/>
          </p:nvPr>
        </p:nvSpPr>
        <p:spPr>
          <a:xfrm>
            <a:off x="6172199" y="3211287"/>
            <a:ext cx="5281615" cy="3281588"/>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Concern about the level of public information was </a:t>
            </a:r>
            <a:r>
              <a:rPr lang="en-US" sz="2000" b="1" dirty="0">
                <a:latin typeface="Calibri" panose="020F0502020204030204" pitchFamily="34" charset="0"/>
                <a:ea typeface="Calibri" panose="020F0502020204030204" pitchFamily="34" charset="0"/>
                <a:cs typeface="Calibri" panose="020F0502020204030204" pitchFamily="34" charset="0"/>
              </a:rPr>
              <a:t>highest</a:t>
            </a:r>
            <a:r>
              <a:rPr lang="en-US" sz="2000" dirty="0">
                <a:latin typeface="Calibri" panose="020F0502020204030204" pitchFamily="34" charset="0"/>
                <a:ea typeface="Calibri" panose="020F0502020204030204" pitchFamily="34" charset="0"/>
                <a:cs typeface="Calibri" panose="020F0502020204030204" pitchFamily="34" charset="0"/>
              </a:rPr>
              <a:t> amongst those with a </a:t>
            </a:r>
            <a:r>
              <a:rPr lang="en-US" sz="2000" b="1" dirty="0">
                <a:latin typeface="Calibri" panose="020F0502020204030204" pitchFamily="34" charset="0"/>
                <a:ea typeface="Calibri" panose="020F0502020204030204" pitchFamily="34" charset="0"/>
                <a:cs typeface="Calibri" panose="020F0502020204030204" pitchFamily="34" charset="0"/>
              </a:rPr>
              <a:t>post-secondary education</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GB" sz="2000" dirty="0">
                <a:effectLst/>
                <a:latin typeface="Calibri" panose="020F0502020204030204" pitchFamily="34" charset="0"/>
                <a:ea typeface="Aptos" panose="020B0004020202020204" pitchFamily="34" charset="0"/>
              </a:rPr>
              <a:t>Concern about the level of transparency was linked to </a:t>
            </a:r>
            <a:r>
              <a:rPr lang="en-GB" sz="2000" b="1" dirty="0">
                <a:effectLst/>
                <a:latin typeface="Calibri" panose="020F0502020204030204" pitchFamily="34" charset="0"/>
                <a:ea typeface="Aptos" panose="020B0004020202020204" pitchFamily="34" charset="0"/>
              </a:rPr>
              <a:t>awareness of the PFA</a:t>
            </a:r>
            <a:r>
              <a:rPr lang="en-GB" sz="2000" dirty="0">
                <a:effectLst/>
                <a:latin typeface="Calibri" panose="020F0502020204030204" pitchFamily="34" charset="0"/>
                <a:ea typeface="Aptos" panose="020B0004020202020204" pitchFamily="34" charset="0"/>
              </a:rPr>
              <a:t>; the more </a:t>
            </a:r>
            <a:r>
              <a:rPr lang="en-GB" sz="2000" b="1" dirty="0">
                <a:effectLst/>
                <a:latin typeface="Calibri" panose="020F0502020204030204" pitchFamily="34" charset="0"/>
                <a:ea typeface="Aptos" panose="020B0004020202020204" pitchFamily="34" charset="0"/>
              </a:rPr>
              <a:t>aware,</a:t>
            </a:r>
            <a:r>
              <a:rPr lang="en-GB" sz="2000" dirty="0">
                <a:effectLst/>
                <a:latin typeface="Calibri" panose="020F0502020204030204" pitchFamily="34" charset="0"/>
                <a:ea typeface="Aptos" panose="020B0004020202020204" pitchFamily="34" charset="0"/>
              </a:rPr>
              <a:t> the more concerned about the </a:t>
            </a:r>
            <a:r>
              <a:rPr lang="en-GB" sz="2000" b="1" dirty="0">
                <a:effectLst/>
                <a:latin typeface="Calibri" panose="020F0502020204030204" pitchFamily="34" charset="0"/>
                <a:ea typeface="Aptos" panose="020B0004020202020204" pitchFamily="34" charset="0"/>
              </a:rPr>
              <a:t>level</a:t>
            </a:r>
            <a:r>
              <a:rPr lang="en-GB" sz="2000" dirty="0">
                <a:effectLst/>
                <a:latin typeface="Calibri" panose="020F0502020204030204" pitchFamily="34" charset="0"/>
                <a:ea typeface="Aptos" panose="020B0004020202020204" pitchFamily="34" charset="0"/>
              </a:rPr>
              <a:t> </a:t>
            </a:r>
            <a:r>
              <a:rPr lang="en-GB" sz="2000" b="1" dirty="0">
                <a:effectLst/>
                <a:latin typeface="Calibri" panose="020F0502020204030204" pitchFamily="34" charset="0"/>
                <a:ea typeface="Aptos" panose="020B0004020202020204" pitchFamily="34" charset="0"/>
              </a:rPr>
              <a:t>of</a:t>
            </a:r>
            <a:r>
              <a:rPr lang="en-GB" sz="2000" dirty="0">
                <a:effectLst/>
                <a:latin typeface="Calibri" panose="020F0502020204030204" pitchFamily="34" charset="0"/>
                <a:ea typeface="Aptos" panose="020B0004020202020204" pitchFamily="34" charset="0"/>
              </a:rPr>
              <a:t> </a:t>
            </a:r>
            <a:r>
              <a:rPr lang="en-GB" sz="2000" b="1" dirty="0">
                <a:effectLst/>
                <a:latin typeface="Calibri" panose="020F0502020204030204" pitchFamily="34" charset="0"/>
                <a:ea typeface="Aptos" panose="020B0004020202020204" pitchFamily="34" charset="0"/>
              </a:rPr>
              <a:t>information</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Those who perceived a lack of public information were </a:t>
            </a:r>
            <a:r>
              <a:rPr lang="en-US" sz="2000" b="1" dirty="0">
                <a:latin typeface="Calibri" panose="020F0502020204030204" pitchFamily="34" charset="0"/>
                <a:ea typeface="Calibri" panose="020F0502020204030204" pitchFamily="34" charset="0"/>
                <a:cs typeface="Calibri" panose="020F0502020204030204" pitchFamily="34" charset="0"/>
              </a:rPr>
              <a:t>more likely </a:t>
            </a:r>
            <a:r>
              <a:rPr lang="en-US" sz="2000" dirty="0">
                <a:latin typeface="Calibri" panose="020F0502020204030204" pitchFamily="34" charset="0"/>
                <a:ea typeface="Calibri" panose="020F0502020204030204" pitchFamily="34" charset="0"/>
                <a:cs typeface="Calibri" panose="020F0502020204030204" pitchFamily="34" charset="0"/>
              </a:rPr>
              <a:t>to support </a:t>
            </a:r>
            <a:r>
              <a:rPr lang="en-US" sz="2000" b="1" dirty="0">
                <a:latin typeface="Calibri" panose="020F0502020204030204" pitchFamily="34" charset="0"/>
                <a:ea typeface="Calibri" panose="020F0502020204030204" pitchFamily="34" charset="0"/>
                <a:cs typeface="Calibri" panose="020F0502020204030204" pitchFamily="34" charset="0"/>
              </a:rPr>
              <a:t>regulatory measures </a:t>
            </a:r>
            <a:r>
              <a:rPr lang="en-US" sz="2000" dirty="0">
                <a:latin typeface="Calibri" panose="020F0502020204030204" pitchFamily="34" charset="0"/>
                <a:ea typeface="Calibri" panose="020F0502020204030204" pitchFamily="34" charset="0"/>
                <a:cs typeface="Calibri" panose="020F0502020204030204" pitchFamily="34" charset="0"/>
              </a:rPr>
              <a:t>like PFA.</a:t>
            </a:r>
          </a:p>
          <a:p>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838326"/>
          <a:ext cx="5157787" cy="465454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B7E60B3B-4694-3C0C-A9A7-86B57AA77A15}"/>
              </a:ext>
            </a:extLst>
          </p:cNvPr>
          <p:cNvSpPr>
            <a:spLocks noGrp="1"/>
          </p:cNvSpPr>
          <p:nvPr>
            <p:ph type="title"/>
          </p:nvPr>
        </p:nvSpPr>
        <p:spPr>
          <a:xfrm>
            <a:off x="6194427" y="287565"/>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Perceptions of Transparency in Political Donations</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51E924E-EF5D-7391-CF85-3FD47996E83B}"/>
              </a:ext>
            </a:extLst>
          </p:cNvPr>
          <p:cNvSpPr txBox="1"/>
          <p:nvPr/>
        </p:nvSpPr>
        <p:spPr>
          <a:xfrm>
            <a:off x="839788" y="657043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1247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389991-2A21-32E6-8F19-C581FB71DB7A}"/>
              </a:ext>
            </a:extLst>
          </p:cNvPr>
          <p:cNvSpPr>
            <a:spLocks noGrp="1"/>
          </p:cNvSpPr>
          <p:nvPr>
            <p:ph type="body" idx="1"/>
          </p:nvPr>
        </p:nvSpPr>
        <p:spPr>
          <a:xfrm>
            <a:off x="839787" y="365125"/>
            <a:ext cx="5157787" cy="964065"/>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Percentage of the population who think the donation maximum limit of R15 million was too low, too high or about right</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DFEA16B-6AEE-36D5-394D-001D8F10B190}"/>
              </a:ext>
            </a:extLst>
          </p:cNvPr>
          <p:cNvSpPr>
            <a:spLocks noGrp="1"/>
          </p:cNvSpPr>
          <p:nvPr>
            <p:ph sz="quarter" idx="4"/>
          </p:nvPr>
        </p:nvSpPr>
        <p:spPr>
          <a:xfrm>
            <a:off x="6172200" y="3428999"/>
            <a:ext cx="5259388" cy="3164841"/>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Compared to the poor, </a:t>
            </a:r>
            <a:r>
              <a:rPr lang="en-US" sz="2000" b="1" dirty="0">
                <a:latin typeface="Calibri" panose="020F0502020204030204" pitchFamily="34" charset="0"/>
                <a:ea typeface="Calibri" panose="020F0502020204030204" pitchFamily="34" charset="0"/>
                <a:cs typeface="Calibri" panose="020F0502020204030204" pitchFamily="34" charset="0"/>
              </a:rPr>
              <a:t>those with higher socio-economic status </a:t>
            </a:r>
            <a:r>
              <a:rPr lang="en-US" sz="2000" dirty="0">
                <a:latin typeface="Calibri" panose="020F0502020204030204" pitchFamily="34" charset="0"/>
                <a:ea typeface="Calibri" panose="020F0502020204030204" pitchFamily="34" charset="0"/>
                <a:cs typeface="Calibri" panose="020F0502020204030204" pitchFamily="34" charset="0"/>
              </a:rPr>
              <a:t>were more likely to </a:t>
            </a:r>
            <a:r>
              <a:rPr lang="en-US" sz="2000" dirty="0" err="1">
                <a:latin typeface="Calibri" panose="020F0502020204030204" pitchFamily="34" charset="0"/>
                <a:ea typeface="Calibri" panose="020F0502020204030204" pitchFamily="34" charset="0"/>
                <a:cs typeface="Calibri" panose="020F0502020204030204" pitchFamily="34" charset="0"/>
              </a:rPr>
              <a:t>favour</a:t>
            </a:r>
            <a:r>
              <a:rPr lang="en-US" sz="2000" dirty="0">
                <a:latin typeface="Calibri" panose="020F0502020204030204" pitchFamily="34" charset="0"/>
                <a:ea typeface="Calibri" panose="020F0502020204030204" pitchFamily="34" charset="0"/>
                <a:cs typeface="Calibri" panose="020F0502020204030204" pitchFamily="34" charset="0"/>
              </a:rPr>
              <a:t> stricter donation limits. </a:t>
            </a:r>
          </a:p>
          <a:p>
            <a:r>
              <a:rPr lang="en-US" sz="2000" dirty="0">
                <a:latin typeface="Calibri" panose="020F0502020204030204" pitchFamily="34" charset="0"/>
                <a:ea typeface="Calibri" panose="020F0502020204030204" pitchFamily="34" charset="0"/>
                <a:cs typeface="Calibri" panose="020F0502020204030204" pitchFamily="34" charset="0"/>
              </a:rPr>
              <a:t>Support for stricter donation limits was highest in provinces like </a:t>
            </a:r>
            <a:r>
              <a:rPr lang="en-US" sz="2000" b="1" dirty="0">
                <a:latin typeface="Calibri" panose="020F0502020204030204" pitchFamily="34" charset="0"/>
                <a:ea typeface="Calibri" panose="020F0502020204030204" pitchFamily="34" charset="0"/>
                <a:cs typeface="Calibri" panose="020F0502020204030204" pitchFamily="34" charset="0"/>
              </a:rPr>
              <a:t>Gauteng</a:t>
            </a:r>
            <a:r>
              <a:rPr lang="en-US" sz="2000" dirty="0">
                <a:latin typeface="Calibri" panose="020F0502020204030204" pitchFamily="34" charset="0"/>
                <a:ea typeface="Calibri" panose="020F0502020204030204" pitchFamily="34" charset="0"/>
                <a:cs typeface="Calibri" panose="020F0502020204030204" pitchFamily="34" charset="0"/>
              </a:rPr>
              <a:t> and the </a:t>
            </a:r>
            <a:r>
              <a:rPr lang="en-US" sz="2000" b="1" dirty="0">
                <a:latin typeface="Calibri" panose="020F0502020204030204" pitchFamily="34" charset="0"/>
                <a:ea typeface="Calibri" panose="020F0502020204030204" pitchFamily="34" charset="0"/>
                <a:cs typeface="Calibri" panose="020F0502020204030204" pitchFamily="34" charset="0"/>
              </a:rPr>
              <a:t>Free State</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Support for </a:t>
            </a:r>
            <a:r>
              <a:rPr lang="en-US" sz="2000" b="1" dirty="0">
                <a:latin typeface="Calibri" panose="020F0502020204030204" pitchFamily="34" charset="0"/>
                <a:ea typeface="Calibri" panose="020F0502020204030204" pitchFamily="34" charset="0"/>
                <a:cs typeface="Calibri" panose="020F0502020204030204" pitchFamily="34" charset="0"/>
              </a:rPr>
              <a:t>laws like the PFA </a:t>
            </a:r>
            <a:r>
              <a:rPr lang="en-US" sz="2000" dirty="0">
                <a:latin typeface="Calibri" panose="020F0502020204030204" pitchFamily="34" charset="0"/>
                <a:ea typeface="Calibri" panose="020F0502020204030204" pitchFamily="34" charset="0"/>
                <a:cs typeface="Calibri" panose="020F0502020204030204" pitchFamily="34" charset="0"/>
              </a:rPr>
              <a:t>correlated with perceptions of the donation cap; those backing such laws were </a:t>
            </a:r>
            <a:r>
              <a:rPr lang="en-US" sz="2000" b="1" dirty="0">
                <a:latin typeface="Calibri" panose="020F0502020204030204" pitchFamily="34" charset="0"/>
                <a:ea typeface="Calibri" panose="020F0502020204030204" pitchFamily="34" charset="0"/>
                <a:cs typeface="Calibri" panose="020F0502020204030204" pitchFamily="34" charset="0"/>
              </a:rPr>
              <a:t>less likely </a:t>
            </a:r>
            <a:r>
              <a:rPr lang="en-US" sz="2000" dirty="0">
                <a:latin typeface="Calibri" panose="020F0502020204030204" pitchFamily="34" charset="0"/>
                <a:ea typeface="Calibri" panose="020F0502020204030204" pitchFamily="34" charset="0"/>
                <a:cs typeface="Calibri" panose="020F0502020204030204" pitchFamily="34" charset="0"/>
              </a:rPr>
              <a:t>to view the limit as </a:t>
            </a:r>
            <a:r>
              <a:rPr lang="en-US" sz="2000" b="1" dirty="0">
                <a:latin typeface="Calibri" panose="020F0502020204030204" pitchFamily="34" charset="0"/>
                <a:ea typeface="Calibri" panose="020F0502020204030204" pitchFamily="34" charset="0"/>
                <a:cs typeface="Calibri" panose="020F0502020204030204" pitchFamily="34" charset="0"/>
              </a:rPr>
              <a:t>too high</a:t>
            </a:r>
            <a:r>
              <a:rPr lang="en-US" sz="2000" dirty="0">
                <a:latin typeface="Calibri" panose="020F0502020204030204" pitchFamily="34" charset="0"/>
                <a:ea typeface="Calibri" panose="020F0502020204030204" pitchFamily="34" charset="0"/>
                <a:cs typeface="Calibri" panose="020F0502020204030204" pitchFamily="34" charset="0"/>
              </a:rPr>
              <a:t>.</a:t>
            </a:r>
          </a:p>
          <a:p>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480456"/>
          <a:ext cx="5157787" cy="501241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6A4E95F7-E416-6F3F-A160-3260FF534256}"/>
              </a:ext>
            </a:extLst>
          </p:cNvPr>
          <p:cNvSpPr>
            <a:spLocks noGrp="1"/>
          </p:cNvSpPr>
          <p:nvPr>
            <p:ph type="title"/>
          </p:nvPr>
        </p:nvSpPr>
        <p:spPr>
          <a:xfrm>
            <a:off x="6172200" y="365126"/>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Support for Donation Maximum Limit</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3341FF1-9B9E-F690-4332-63E253F80621}"/>
              </a:ext>
            </a:extLst>
          </p:cNvPr>
          <p:cNvSpPr txBox="1"/>
          <p:nvPr/>
        </p:nvSpPr>
        <p:spPr>
          <a:xfrm>
            <a:off x="839787" y="651922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17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5A7AAD-6372-21FC-D810-8E0813C66F7B}"/>
              </a:ext>
            </a:extLst>
          </p:cNvPr>
          <p:cNvSpPr>
            <a:spLocks noGrp="1"/>
          </p:cNvSpPr>
          <p:nvPr>
            <p:ph type="body" idx="1"/>
          </p:nvPr>
        </p:nvSpPr>
        <p:spPr>
          <a:xfrm>
            <a:off x="665163" y="365124"/>
            <a:ext cx="5259387" cy="1583419"/>
          </a:xfrm>
        </p:spPr>
        <p:txBody>
          <a:bodyPr anchor="t"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Percentage of the population who think the threshold that political parties and independent candidates must report donations of R100,000 was too low, too high or about right</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50AE904B-D554-715B-9A43-260484AF8317}"/>
              </a:ext>
            </a:extLst>
          </p:cNvPr>
          <p:cNvSpPr>
            <a:spLocks noGrp="1"/>
          </p:cNvSpPr>
          <p:nvPr>
            <p:ph sz="quarter" idx="4"/>
          </p:nvPr>
        </p:nvSpPr>
        <p:spPr>
          <a:xfrm>
            <a:off x="6172200" y="3429000"/>
            <a:ext cx="5259388" cy="3063875"/>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Residents in the </a:t>
            </a:r>
            <a:r>
              <a:rPr lang="en-US" sz="2000" b="1" dirty="0">
                <a:latin typeface="Calibri" panose="020F0502020204030204" pitchFamily="34" charset="0"/>
                <a:ea typeface="Calibri" panose="020F0502020204030204" pitchFamily="34" charset="0"/>
                <a:cs typeface="Calibri" panose="020F0502020204030204" pitchFamily="34" charset="0"/>
              </a:rPr>
              <a:t>Free State</a:t>
            </a:r>
            <a:r>
              <a:rPr lang="en-US" sz="2000" dirty="0">
                <a:latin typeface="Calibri" panose="020F0502020204030204" pitchFamily="34" charset="0"/>
                <a:ea typeface="Calibri" panose="020F0502020204030204" pitchFamily="34" charset="0"/>
                <a:cs typeface="Calibri" panose="020F0502020204030204" pitchFamily="34" charset="0"/>
              </a:rPr>
              <a:t> and the </a:t>
            </a:r>
            <a:r>
              <a:rPr lang="en-US" sz="2000" b="1" dirty="0">
                <a:latin typeface="Calibri" panose="020F0502020204030204" pitchFamily="34" charset="0"/>
                <a:ea typeface="Calibri" panose="020F0502020204030204" pitchFamily="34" charset="0"/>
                <a:cs typeface="Calibri" panose="020F0502020204030204" pitchFamily="34" charset="0"/>
              </a:rPr>
              <a:t>Northern Cape</a:t>
            </a:r>
            <a:r>
              <a:rPr lang="en-US" sz="2000" dirty="0">
                <a:latin typeface="Calibri" panose="020F0502020204030204" pitchFamily="34" charset="0"/>
                <a:ea typeface="Calibri" panose="020F0502020204030204" pitchFamily="34" charset="0"/>
                <a:cs typeface="Calibri" panose="020F0502020204030204" pitchFamily="34" charset="0"/>
              </a:rPr>
              <a:t> were more likely to view the threshold as inadequate. </a:t>
            </a:r>
          </a:p>
          <a:p>
            <a:r>
              <a:rPr lang="en-US" sz="2000" dirty="0">
                <a:latin typeface="Calibri" panose="020F0502020204030204" pitchFamily="34" charset="0"/>
                <a:ea typeface="Calibri" panose="020F0502020204030204" pitchFamily="34" charset="0"/>
                <a:cs typeface="Calibri" panose="020F0502020204030204" pitchFamily="34" charset="0"/>
              </a:rPr>
              <a:t>Awareness of the PFA also </a:t>
            </a:r>
            <a:r>
              <a:rPr lang="en-US" sz="2000" b="1" dirty="0">
                <a:latin typeface="Calibri" panose="020F0502020204030204" pitchFamily="34" charset="0"/>
                <a:ea typeface="Calibri" panose="020F0502020204030204" pitchFamily="34" charset="0"/>
                <a:cs typeface="Calibri" panose="020F0502020204030204" pitchFamily="34" charset="0"/>
              </a:rPr>
              <a:t>influenced opinions </a:t>
            </a:r>
            <a:r>
              <a:rPr lang="en-US" sz="2000" dirty="0">
                <a:latin typeface="Calibri" panose="020F0502020204030204" pitchFamily="34" charset="0"/>
                <a:ea typeface="Calibri" panose="020F0502020204030204" pitchFamily="34" charset="0"/>
                <a:cs typeface="Calibri" panose="020F0502020204030204" pitchFamily="34" charset="0"/>
              </a:rPr>
              <a:t>about the threshold limit; those </a:t>
            </a:r>
            <a:r>
              <a:rPr lang="en-US" sz="2000" b="1" dirty="0">
                <a:latin typeface="Calibri" panose="020F0502020204030204" pitchFamily="34" charset="0"/>
                <a:ea typeface="Calibri" panose="020F0502020204030204" pitchFamily="34" charset="0"/>
                <a:cs typeface="Calibri" panose="020F0502020204030204" pitchFamily="34" charset="0"/>
              </a:rPr>
              <a:t>familiar with the law</a:t>
            </a:r>
            <a:r>
              <a:rPr lang="en-US" sz="2000" dirty="0">
                <a:latin typeface="Calibri" panose="020F0502020204030204" pitchFamily="34" charset="0"/>
                <a:ea typeface="Calibri" panose="020F0502020204030204" pitchFamily="34" charset="0"/>
                <a:cs typeface="Calibri" panose="020F0502020204030204" pitchFamily="34" charset="0"/>
              </a:rPr>
              <a:t> were more likely to consider the threshold </a:t>
            </a:r>
            <a:r>
              <a:rPr lang="en-US" sz="2000" b="1" dirty="0">
                <a:latin typeface="Calibri" panose="020F0502020204030204" pitchFamily="34" charset="0"/>
                <a:ea typeface="Calibri" panose="020F0502020204030204" pitchFamily="34" charset="0"/>
                <a:cs typeface="Calibri" panose="020F0502020204030204" pitchFamily="34" charset="0"/>
              </a:rPr>
              <a:t>too high</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Those who </a:t>
            </a:r>
            <a:r>
              <a:rPr lang="en-US" sz="2000" b="1" dirty="0">
                <a:latin typeface="Calibri" panose="020F0502020204030204" pitchFamily="34" charset="0"/>
                <a:ea typeface="Calibri" panose="020F0502020204030204" pitchFamily="34" charset="0"/>
                <a:cs typeface="Calibri" panose="020F0502020204030204" pitchFamily="34" charset="0"/>
              </a:rPr>
              <a:t>opposed financial regulation laws </a:t>
            </a:r>
            <a:r>
              <a:rPr lang="en-US" sz="2000" dirty="0">
                <a:latin typeface="Calibri" panose="020F0502020204030204" pitchFamily="34" charset="0"/>
                <a:ea typeface="Calibri" panose="020F0502020204030204" pitchFamily="34" charset="0"/>
                <a:cs typeface="Calibri" panose="020F0502020204030204" pitchFamily="34" charset="0"/>
              </a:rPr>
              <a:t>tended to view the threshold as </a:t>
            </a:r>
            <a:r>
              <a:rPr lang="en-US" sz="2000" b="1" dirty="0">
                <a:latin typeface="Calibri" panose="020F0502020204030204" pitchFamily="34" charset="0"/>
                <a:ea typeface="Calibri" panose="020F0502020204030204" pitchFamily="34" charset="0"/>
                <a:cs typeface="Calibri" panose="020F0502020204030204" pitchFamily="34" charset="0"/>
              </a:rPr>
              <a:t>too high</a:t>
            </a:r>
            <a:r>
              <a:rPr lang="en-US" sz="2000" dirty="0">
                <a:latin typeface="Calibri" panose="020F0502020204030204" pitchFamily="34" charset="0"/>
                <a:ea typeface="Calibri" panose="020F0502020204030204" pitchFamily="34" charset="0"/>
                <a:cs typeface="Calibri" panose="020F0502020204030204" pitchFamily="34" charset="0"/>
              </a:rPr>
              <a:t>.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948543"/>
          <a:ext cx="5157787" cy="454433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686BEF3-7A83-DFA3-5C53-01AE771CC6EA}"/>
              </a:ext>
            </a:extLst>
          </p:cNvPr>
          <p:cNvSpPr>
            <a:spLocks noGrp="1"/>
          </p:cNvSpPr>
          <p:nvPr>
            <p:ph type="title"/>
          </p:nvPr>
        </p:nvSpPr>
        <p:spPr>
          <a:xfrm>
            <a:off x="6172200" y="365126"/>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Perceptions of Donation Threshold</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F9B1E0C-F6A5-AC7E-D7F6-9669BD922B2F}"/>
              </a:ext>
            </a:extLst>
          </p:cNvPr>
          <p:cNvSpPr txBox="1"/>
          <p:nvPr/>
        </p:nvSpPr>
        <p:spPr>
          <a:xfrm>
            <a:off x="639097" y="635469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2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36D7-5FED-3D8C-7CE9-CACAB7A7C86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613B750-DD43-F36A-2DF9-70A42F779B0C}"/>
              </a:ext>
            </a:extLst>
          </p:cNvPr>
          <p:cNvSpPr>
            <a:spLocks noGrp="1"/>
          </p:cNvSpPr>
          <p:nvPr>
            <p:ph type="title"/>
          </p:nvPr>
        </p:nvSpPr>
        <p:spPr>
          <a:xfrm>
            <a:off x="984209" y="936853"/>
            <a:ext cx="10515600" cy="2852737"/>
          </a:xfrm>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Public Attitudes towards the Role of the Electoral Commission</a:t>
            </a:r>
            <a:br>
              <a:rPr lang="en-ZA" b="1" i="1" dirty="0">
                <a:latin typeface="Calibri" panose="020F0502020204030204" pitchFamily="34" charset="0"/>
                <a:ea typeface="Calibri" panose="020F0502020204030204" pitchFamily="34" charset="0"/>
                <a:cs typeface="Calibri" panose="020F0502020204030204" pitchFamily="34" charset="0"/>
              </a:rPr>
            </a:br>
            <a:endParaRPr lang="en-ZA" dirty="0"/>
          </a:p>
        </p:txBody>
      </p:sp>
      <p:pic>
        <p:nvPicPr>
          <p:cNvPr id="17" name="Picture 16">
            <a:extLst>
              <a:ext uri="{FF2B5EF4-FFF2-40B4-BE49-F238E27FC236}">
                <a16:creationId xmlns:a16="http://schemas.microsoft.com/office/drawing/2014/main" id="{30CF07C2-DD45-155D-EF6E-7531B597CFC7}"/>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6242009" y="3918339"/>
            <a:ext cx="2503569" cy="250930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a:extLst>
              <a:ext uri="{FF2B5EF4-FFF2-40B4-BE49-F238E27FC236}">
                <a16:creationId xmlns:a16="http://schemas.microsoft.com/office/drawing/2014/main" id="{896A29FD-FC57-3652-0B75-FBD600F81E05}"/>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8897939" y="3918339"/>
            <a:ext cx="2509305" cy="250930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Picture 15">
            <a:extLst>
              <a:ext uri="{FF2B5EF4-FFF2-40B4-BE49-F238E27FC236}">
                <a16:creationId xmlns:a16="http://schemas.microsoft.com/office/drawing/2014/main" id="{F871A17D-07AA-7161-5316-E76EF9AFC32F}"/>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3580345" y="3918339"/>
            <a:ext cx="2509304" cy="250930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a:extLst>
              <a:ext uri="{FF2B5EF4-FFF2-40B4-BE49-F238E27FC236}">
                <a16:creationId xmlns:a16="http://schemas.microsoft.com/office/drawing/2014/main" id="{E90ABD7A-A7C3-3FE3-003D-1E27E4A4375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01343" y="3895035"/>
            <a:ext cx="2506453" cy="250645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9982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AE80-929B-234A-BA05-7C6F018B16CE}"/>
              </a:ext>
            </a:extLst>
          </p:cNvPr>
          <p:cNvSpPr>
            <a:spLocks noGrp="1"/>
          </p:cNvSpPr>
          <p:nvPr>
            <p:ph type="title"/>
          </p:nvPr>
        </p:nvSpPr>
        <p:spPr>
          <a:xfrm>
            <a:off x="609600" y="274638"/>
            <a:ext cx="10972800" cy="688400"/>
          </a:xfrm>
        </p:spPr>
        <p:txBody>
          <a:bodyPr/>
          <a:lstStyle/>
          <a:p>
            <a:r>
              <a:rPr lang="en-US" sz="3600" dirty="0">
                <a:solidFill>
                  <a:schemeClr val="bg1"/>
                </a:solidFill>
              </a:rPr>
              <a:t>Presentation outline</a:t>
            </a:r>
            <a:endParaRPr lang="en-ZA" sz="3600" dirty="0">
              <a:solidFill>
                <a:schemeClr val="bg1"/>
              </a:solidFill>
            </a:endParaRPr>
          </a:p>
        </p:txBody>
      </p:sp>
      <p:sp>
        <p:nvSpPr>
          <p:cNvPr id="3" name="Content Placeholder 2">
            <a:extLst>
              <a:ext uri="{FF2B5EF4-FFF2-40B4-BE49-F238E27FC236}">
                <a16:creationId xmlns:a16="http://schemas.microsoft.com/office/drawing/2014/main" id="{A7DBE88C-1DF3-8BF0-B900-E6DE488743B2}"/>
              </a:ext>
            </a:extLst>
          </p:cNvPr>
          <p:cNvSpPr>
            <a:spLocks noGrp="1"/>
          </p:cNvSpPr>
          <p:nvPr>
            <p:ph idx="1"/>
          </p:nvPr>
        </p:nvSpPr>
        <p:spPr>
          <a:xfrm>
            <a:off x="428018" y="1463039"/>
            <a:ext cx="7823098" cy="4663125"/>
          </a:xfrm>
        </p:spPr>
        <p:txBody>
          <a:bodyPr/>
          <a:lstStyle/>
          <a:p>
            <a:r>
              <a:rPr lang="en-US" sz="2400" dirty="0"/>
              <a:t>Study objectives</a:t>
            </a:r>
          </a:p>
          <a:p>
            <a:r>
              <a:rPr lang="en-US" sz="2400" dirty="0"/>
              <a:t>Methodology</a:t>
            </a:r>
          </a:p>
          <a:p>
            <a:r>
              <a:rPr lang="en-US" sz="2400" dirty="0"/>
              <a:t>[Literature review findings not included for reasons of space]</a:t>
            </a:r>
          </a:p>
          <a:p>
            <a:r>
              <a:rPr lang="en-US" sz="2400" dirty="0"/>
              <a:t>Quantitative study: SASAS results</a:t>
            </a:r>
          </a:p>
          <a:p>
            <a:r>
              <a:rPr lang="en-US" sz="2400" dirty="0"/>
              <a:t>Qualitative study: Key informant interviews</a:t>
            </a:r>
          </a:p>
          <a:p>
            <a:r>
              <a:rPr lang="en-US" sz="2400" dirty="0"/>
              <a:t>Policy considerations and recommendations </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pic>
        <p:nvPicPr>
          <p:cNvPr id="2050" name="Picture 2" descr="Presentation Generic Blue icon | Freepik">
            <a:extLst>
              <a:ext uri="{FF2B5EF4-FFF2-40B4-BE49-F238E27FC236}">
                <a16:creationId xmlns:a16="http://schemas.microsoft.com/office/drawing/2014/main" id="{FDB78F55-B4C4-6751-5A43-AA006920B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022" y="1312313"/>
            <a:ext cx="4490776" cy="4490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BEDF0A-1B2A-C9F5-AE2A-F61013CAB42F}"/>
              </a:ext>
            </a:extLst>
          </p:cNvPr>
          <p:cNvSpPr txBox="1"/>
          <p:nvPr/>
        </p:nvSpPr>
        <p:spPr>
          <a:xfrm>
            <a:off x="7827666" y="5900918"/>
            <a:ext cx="2140299" cy="700570"/>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1B8993FA-518A-33DC-601B-D295BDBB94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5" y="5775879"/>
            <a:ext cx="1052769" cy="70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07845-61E9-06EC-C856-E66D4101FA64}"/>
              </a:ext>
            </a:extLst>
          </p:cNvPr>
          <p:cNvSpPr>
            <a:spLocks noGrp="1"/>
          </p:cNvSpPr>
          <p:nvPr>
            <p:ph type="body" idx="1"/>
          </p:nvPr>
        </p:nvSpPr>
        <p:spPr>
          <a:xfrm>
            <a:off x="839787" y="365125"/>
            <a:ext cx="5157787" cy="1528989"/>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“In your opinion, who should be primarily responsible for collecting information about where political parties and independent candidates in South Africa get their funding?”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2315A8A9-5B6F-847D-5ADB-89DE836FACBB}"/>
              </a:ext>
            </a:extLst>
          </p:cNvPr>
          <p:cNvSpPr>
            <a:spLocks noGrp="1"/>
          </p:cNvSpPr>
          <p:nvPr>
            <p:ph sz="quarter" idx="4"/>
          </p:nvPr>
        </p:nvSpPr>
        <p:spPr>
          <a:xfrm>
            <a:off x="6172200" y="3298372"/>
            <a:ext cx="5259388" cy="3194504"/>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Formal schooling </a:t>
            </a:r>
            <a:r>
              <a:rPr lang="en-US" sz="2000" b="1" dirty="0">
                <a:latin typeface="Calibri" panose="020F0502020204030204" pitchFamily="34" charset="0"/>
                <a:ea typeface="Calibri" panose="020F0502020204030204" pitchFamily="34" charset="0"/>
                <a:cs typeface="Calibri" panose="020F0502020204030204" pitchFamily="34" charset="0"/>
              </a:rPr>
              <a:t>positively correlated </a:t>
            </a:r>
            <a:r>
              <a:rPr lang="en-US" sz="2000" dirty="0">
                <a:latin typeface="Calibri" panose="020F0502020204030204" pitchFamily="34" charset="0"/>
                <a:ea typeface="Calibri" panose="020F0502020204030204" pitchFamily="34" charset="0"/>
                <a:cs typeface="Calibri" panose="020F0502020204030204" pitchFamily="34" charset="0"/>
              </a:rPr>
              <a:t>with a partiality for the Commission’s role. </a:t>
            </a:r>
          </a:p>
          <a:p>
            <a:r>
              <a:rPr lang="en-US" sz="2000" dirty="0">
                <a:latin typeface="Calibri" panose="020F0502020204030204" pitchFamily="34" charset="0"/>
                <a:ea typeface="Calibri" panose="020F0502020204030204" pitchFamily="34" charset="0"/>
                <a:cs typeface="Calibri" panose="020F0502020204030204" pitchFamily="34" charset="0"/>
              </a:rPr>
              <a:t>We found that a preference for the Commission was </a:t>
            </a:r>
            <a:r>
              <a:rPr lang="en-US" sz="2000" b="1" dirty="0">
                <a:latin typeface="Calibri" panose="020F0502020204030204" pitchFamily="34" charset="0"/>
                <a:ea typeface="Calibri" panose="020F0502020204030204" pitchFamily="34" charset="0"/>
                <a:cs typeface="Calibri" panose="020F0502020204030204" pitchFamily="34" charset="0"/>
              </a:rPr>
              <a:t>stronger</a:t>
            </a:r>
            <a:r>
              <a:rPr lang="en-US" sz="2000" dirty="0">
                <a:latin typeface="Calibri" panose="020F0502020204030204" pitchFamily="34" charset="0"/>
                <a:ea typeface="Calibri" panose="020F0502020204030204" pitchFamily="34" charset="0"/>
                <a:cs typeface="Calibri" panose="020F0502020204030204" pitchFamily="34" charset="0"/>
              </a:rPr>
              <a:t> among those who </a:t>
            </a:r>
            <a:r>
              <a:rPr lang="en-US" sz="2000" b="1" dirty="0">
                <a:latin typeface="Calibri" panose="020F0502020204030204" pitchFamily="34" charset="0"/>
                <a:ea typeface="Calibri" panose="020F0502020204030204" pitchFamily="34" charset="0"/>
                <a:cs typeface="Calibri" panose="020F0502020204030204" pitchFamily="34" charset="0"/>
              </a:rPr>
              <a:t>participated in elections</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Active political party members were </a:t>
            </a:r>
            <a:r>
              <a:rPr lang="en-US" sz="2000" b="1" dirty="0">
                <a:latin typeface="Calibri" panose="020F0502020204030204" pitchFamily="34" charset="0"/>
                <a:ea typeface="Calibri" panose="020F0502020204030204" pitchFamily="34" charset="0"/>
                <a:cs typeface="Calibri" panose="020F0502020204030204" pitchFamily="34" charset="0"/>
              </a:rPr>
              <a:t>more likely to </a:t>
            </a:r>
            <a:r>
              <a:rPr lang="en-US" sz="2000" b="1" dirty="0" err="1">
                <a:latin typeface="Calibri" panose="020F0502020204030204" pitchFamily="34" charset="0"/>
                <a:ea typeface="Calibri" panose="020F0502020204030204" pitchFamily="34" charset="0"/>
                <a:cs typeface="Calibri" panose="020F0502020204030204" pitchFamily="34" charset="0"/>
              </a:rPr>
              <a:t>favour</a:t>
            </a:r>
            <a:r>
              <a:rPr lang="en-US" sz="2000" dirty="0">
                <a:latin typeface="Calibri" panose="020F0502020204030204" pitchFamily="34" charset="0"/>
                <a:ea typeface="Calibri" panose="020F0502020204030204" pitchFamily="34" charset="0"/>
                <a:cs typeface="Calibri" panose="020F0502020204030204" pitchFamily="34" charset="0"/>
              </a:rPr>
              <a:t> the Commission in this role.</a:t>
            </a:r>
          </a:p>
          <a:p>
            <a:r>
              <a:rPr lang="en-US" sz="2000" dirty="0">
                <a:latin typeface="Calibri" panose="020F0502020204030204" pitchFamily="34" charset="0"/>
                <a:ea typeface="Calibri" panose="020F0502020204030204" pitchFamily="34" charset="0"/>
                <a:cs typeface="Calibri" panose="020F0502020204030204" pitchFamily="34" charset="0"/>
              </a:rPr>
              <a:t>Preference for the Commission was highest in </a:t>
            </a:r>
            <a:r>
              <a:rPr lang="en-US" sz="2000" b="1" dirty="0">
                <a:latin typeface="Calibri" panose="020F0502020204030204" pitchFamily="34" charset="0"/>
                <a:ea typeface="Calibri" panose="020F0502020204030204" pitchFamily="34" charset="0"/>
                <a:cs typeface="Calibri" panose="020F0502020204030204" pitchFamily="34" charset="0"/>
              </a:rPr>
              <a:t>KwaZulu-Natal</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Mpumalanga</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53535BD-52EE-68D6-BC79-09480A7595A7}"/>
              </a:ext>
            </a:extLst>
          </p:cNvPr>
          <p:cNvGraphicFramePr>
            <a:graphicFrameLocks noGrp="1"/>
          </p:cNvGraphicFramePr>
          <p:nvPr>
            <p:ph sz="half" idx="2"/>
          </p:nvPr>
        </p:nvGraphicFramePr>
        <p:xfrm>
          <a:off x="839788" y="1894114"/>
          <a:ext cx="5157787" cy="459876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6D18873B-0F8B-8A66-2637-24F4548CE5CD}"/>
              </a:ext>
            </a:extLst>
          </p:cNvPr>
          <p:cNvSpPr>
            <a:spLocks noGrp="1"/>
          </p:cNvSpPr>
          <p:nvPr>
            <p:ph type="title"/>
          </p:nvPr>
        </p:nvSpPr>
        <p:spPr>
          <a:xfrm>
            <a:off x="6172200" y="365126"/>
            <a:ext cx="5259388" cy="2780846"/>
          </a:xfrm>
          <a:solidFill>
            <a:schemeClr val="tx2">
              <a:lumMod val="10000"/>
              <a:lumOff val="90000"/>
            </a:schemeClr>
          </a:solidFill>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Support for Electoral Commission Oversight </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4D43F30-284A-4695-7FF0-F2710BEB6567}"/>
              </a:ext>
            </a:extLst>
          </p:cNvPr>
          <p:cNvSpPr txBox="1"/>
          <p:nvPr/>
        </p:nvSpPr>
        <p:spPr>
          <a:xfrm>
            <a:off x="639097" y="635469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952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31BE7-66A9-F479-FF64-4454623AAABB}"/>
              </a:ext>
            </a:extLst>
          </p:cNvPr>
          <p:cNvSpPr>
            <a:spLocks noGrp="1"/>
          </p:cNvSpPr>
          <p:nvPr>
            <p:ph type="body" idx="1"/>
          </p:nvPr>
        </p:nvSpPr>
        <p:spPr>
          <a:xfrm>
            <a:off x="900114" y="365126"/>
            <a:ext cx="5157787" cy="1572531"/>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a:t>
            </a:r>
            <a:r>
              <a:rPr lang="en-GB" sz="2000" dirty="0">
                <a:latin typeface="Calibri" panose="020F0502020204030204" pitchFamily="34" charset="0"/>
                <a:ea typeface="Calibri" panose="020F0502020204030204" pitchFamily="34" charset="0"/>
                <a:cs typeface="Calibri" panose="020F0502020204030204" pitchFamily="34" charset="0"/>
              </a:rPr>
              <a:t>H</a:t>
            </a:r>
            <a:r>
              <a:rPr lang="en-GB" sz="2000" dirty="0">
                <a:effectLst/>
                <a:latin typeface="Calibri" panose="020F0502020204030204" pitchFamily="34" charset="0"/>
                <a:ea typeface="Calibri" panose="020F0502020204030204" pitchFamily="34" charset="0"/>
                <a:cs typeface="Calibri" panose="020F0502020204030204" pitchFamily="34" charset="0"/>
              </a:rPr>
              <a:t>ow important is it for the Electoral Commission to collect information on how much money political parties and independent candidates in South Africa are spending?” </a:t>
            </a:r>
            <a:r>
              <a:rPr lang="en-GB" sz="2000" dirty="0">
                <a:latin typeface="Calibri" panose="020F0502020204030204" pitchFamily="34" charset="0"/>
                <a:ea typeface="Calibri" panose="020F0502020204030204" pitchFamily="34" charset="0"/>
                <a:cs typeface="Calibri" panose="020F0502020204030204" pitchFamily="34" charset="0"/>
              </a:rPr>
              <a:t>(%)</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EE8BB77-DC4A-14DB-6C22-BF09D3DA7B1D}"/>
              </a:ext>
            </a:extLst>
          </p:cNvPr>
          <p:cNvSpPr>
            <a:spLocks noGrp="1"/>
          </p:cNvSpPr>
          <p:nvPr>
            <p:ph sz="quarter" idx="4"/>
          </p:nvPr>
        </p:nvSpPr>
        <p:spPr>
          <a:xfrm>
            <a:off x="6172199" y="3298371"/>
            <a:ext cx="5431971" cy="3194502"/>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Past </a:t>
            </a:r>
            <a:r>
              <a:rPr lang="en-US" sz="2000" b="1" dirty="0">
                <a:latin typeface="Calibri" panose="020F0502020204030204" pitchFamily="34" charset="0"/>
                <a:ea typeface="Calibri" panose="020F0502020204030204" pitchFamily="34" charset="0"/>
                <a:cs typeface="Calibri" panose="020F0502020204030204" pitchFamily="34" charset="0"/>
              </a:rPr>
              <a:t>donors to political parties or independent candidates </a:t>
            </a:r>
            <a:r>
              <a:rPr lang="en-US" sz="2000" dirty="0">
                <a:latin typeface="Calibri" panose="020F0502020204030204" pitchFamily="34" charset="0"/>
                <a:ea typeface="Calibri" panose="020F0502020204030204" pitchFamily="34" charset="0"/>
                <a:cs typeface="Calibri" panose="020F0502020204030204" pitchFamily="34" charset="0"/>
              </a:rPr>
              <a:t>were less likely to think this was an important task.</a:t>
            </a:r>
          </a:p>
          <a:p>
            <a:r>
              <a:rPr lang="en-US" sz="2000" dirty="0">
                <a:latin typeface="Calibri" panose="020F0502020204030204" pitchFamily="34" charset="0"/>
                <a:ea typeface="Calibri" panose="020F0502020204030204" pitchFamily="34" charset="0"/>
                <a:cs typeface="Calibri" panose="020F0502020204030204" pitchFamily="34" charset="0"/>
              </a:rPr>
              <a:t>Support for </a:t>
            </a:r>
            <a:r>
              <a:rPr lang="en-US" sz="2000" b="1" dirty="0">
                <a:latin typeface="Calibri" panose="020F0502020204030204" pitchFamily="34" charset="0"/>
                <a:ea typeface="Calibri" panose="020F0502020204030204" pitchFamily="34" charset="0"/>
                <a:cs typeface="Calibri" panose="020F0502020204030204" pitchFamily="34" charset="0"/>
              </a:rPr>
              <a:t>laws like the PFA </a:t>
            </a:r>
            <a:r>
              <a:rPr lang="en-US" sz="2000" dirty="0">
                <a:latin typeface="Calibri" panose="020F0502020204030204" pitchFamily="34" charset="0"/>
                <a:ea typeface="Calibri" panose="020F0502020204030204" pitchFamily="34" charset="0"/>
                <a:cs typeface="Calibri" panose="020F0502020204030204" pitchFamily="34" charset="0"/>
              </a:rPr>
              <a:t>correlated with the perceived importance of tracking political spending. </a:t>
            </a:r>
          </a:p>
          <a:p>
            <a:r>
              <a:rPr lang="en-US" sz="2000" dirty="0">
                <a:latin typeface="Calibri" panose="020F0502020204030204" pitchFamily="34" charset="0"/>
                <a:ea typeface="Calibri" panose="020F0502020204030204" pitchFamily="34" charset="0"/>
                <a:cs typeface="Calibri" panose="020F0502020204030204" pitchFamily="34" charset="0"/>
              </a:rPr>
              <a:t>Adults who felt that the </a:t>
            </a:r>
            <a:r>
              <a:rPr lang="en-US" sz="2000" b="1" dirty="0">
                <a:latin typeface="Calibri" panose="020F0502020204030204" pitchFamily="34" charset="0"/>
                <a:ea typeface="Calibri" panose="020F0502020204030204" pitchFamily="34" charset="0"/>
                <a:cs typeface="Calibri" panose="020F0502020204030204" pitchFamily="34" charset="0"/>
              </a:rPr>
              <a:t>public lacked sufficient information</a:t>
            </a:r>
            <a:r>
              <a:rPr lang="en-US" sz="2000" dirty="0">
                <a:latin typeface="Calibri" panose="020F0502020204030204" pitchFamily="34" charset="0"/>
                <a:ea typeface="Calibri" panose="020F0502020204030204" pitchFamily="34" charset="0"/>
                <a:cs typeface="Calibri" panose="020F0502020204030204" pitchFamily="34" charset="0"/>
              </a:rPr>
              <a:t> on political donations were more likely to </a:t>
            </a:r>
            <a:r>
              <a:rPr lang="en-US" sz="2000" b="1" dirty="0">
                <a:latin typeface="Calibri" panose="020F0502020204030204" pitchFamily="34" charset="0"/>
                <a:ea typeface="Calibri" panose="020F0502020204030204" pitchFamily="34" charset="0"/>
                <a:cs typeface="Calibri" panose="020F0502020204030204" pitchFamily="34" charset="0"/>
              </a:rPr>
              <a:t>prioritise</a:t>
            </a:r>
            <a:r>
              <a:rPr lang="en-US" sz="2000" dirty="0">
                <a:latin typeface="Calibri" panose="020F0502020204030204" pitchFamily="34" charset="0"/>
                <a:ea typeface="Calibri" panose="020F0502020204030204" pitchFamily="34" charset="0"/>
                <a:cs typeface="Calibri" panose="020F0502020204030204" pitchFamily="34" charset="0"/>
              </a:rPr>
              <a:t> the Commission's role in gathering such data.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937658"/>
          <a:ext cx="5157787" cy="455521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946F7E69-3907-B201-8437-A719BA499A17}"/>
              </a:ext>
            </a:extLst>
          </p:cNvPr>
          <p:cNvSpPr>
            <a:spLocks noGrp="1"/>
          </p:cNvSpPr>
          <p:nvPr>
            <p:ph type="title"/>
          </p:nvPr>
        </p:nvSpPr>
        <p:spPr>
          <a:xfrm>
            <a:off x="6134100" y="365127"/>
            <a:ext cx="5431970"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Views on Importance of Tracking Political Spending</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059CB6B-33E8-3318-6101-367B56E9C2E0}"/>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656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92CA30-DA84-6E3D-66E1-719486781881}"/>
              </a:ext>
            </a:extLst>
          </p:cNvPr>
          <p:cNvSpPr>
            <a:spLocks noGrp="1"/>
          </p:cNvSpPr>
          <p:nvPr>
            <p:ph type="body" idx="1"/>
          </p:nvPr>
        </p:nvSpPr>
        <p:spPr>
          <a:xfrm>
            <a:off x="738188" y="46994"/>
            <a:ext cx="5259387" cy="1754274"/>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“O</a:t>
            </a:r>
            <a:r>
              <a:rPr lang="en-US"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verall, how important is it for the Electoral Commission to collect information about where political parties and independent candidates in South Africa get their funding from?”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358CE24F-0806-1606-7439-B711DACF14F2}"/>
              </a:ext>
            </a:extLst>
          </p:cNvPr>
          <p:cNvSpPr>
            <a:spLocks noGrp="1"/>
          </p:cNvSpPr>
          <p:nvPr>
            <p:ph sz="quarter" idx="4"/>
          </p:nvPr>
        </p:nvSpPr>
        <p:spPr>
          <a:xfrm>
            <a:off x="6172200" y="3320143"/>
            <a:ext cx="5259388" cy="3172731"/>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Those who </a:t>
            </a:r>
            <a:r>
              <a:rPr lang="en-US" sz="2000" b="1" dirty="0">
                <a:latin typeface="Calibri" panose="020F0502020204030204" pitchFamily="34" charset="0"/>
                <a:ea typeface="Calibri" panose="020F0502020204030204" pitchFamily="34" charset="0"/>
                <a:cs typeface="Calibri" panose="020F0502020204030204" pitchFamily="34" charset="0"/>
              </a:rPr>
              <a:t>value identifying funding </a:t>
            </a:r>
            <a:r>
              <a:rPr lang="en-US" sz="2000" dirty="0">
                <a:latin typeface="Calibri" panose="020F0502020204030204" pitchFamily="34" charset="0"/>
                <a:ea typeface="Calibri" panose="020F0502020204030204" pitchFamily="34" charset="0"/>
                <a:cs typeface="Calibri" panose="020F0502020204030204" pitchFamily="34" charset="0"/>
              </a:rPr>
              <a:t>sources tend to think that monitoring spending was important.</a:t>
            </a:r>
          </a:p>
          <a:p>
            <a:r>
              <a:rPr lang="en-US" sz="2000" dirty="0">
                <a:latin typeface="Calibri" panose="020F0502020204030204" pitchFamily="34" charset="0"/>
                <a:ea typeface="Calibri" panose="020F0502020204030204" pitchFamily="34" charset="0"/>
                <a:cs typeface="Calibri" panose="020F0502020204030204" pitchFamily="34" charset="0"/>
              </a:rPr>
              <a:t>Those who believe there is a </a:t>
            </a:r>
            <a:r>
              <a:rPr lang="en-US" sz="2000" b="1" dirty="0">
                <a:latin typeface="Calibri" panose="020F0502020204030204" pitchFamily="34" charset="0"/>
                <a:ea typeface="Calibri" panose="020F0502020204030204" pitchFamily="34" charset="0"/>
                <a:cs typeface="Calibri" panose="020F0502020204030204" pitchFamily="34" charset="0"/>
              </a:rPr>
              <a:t>deficiency in funding information available </a:t>
            </a:r>
            <a:r>
              <a:rPr lang="en-US" sz="2000" dirty="0">
                <a:latin typeface="Calibri" panose="020F0502020204030204" pitchFamily="34" charset="0"/>
                <a:ea typeface="Calibri" panose="020F0502020204030204" pitchFamily="34" charset="0"/>
                <a:cs typeface="Calibri" panose="020F0502020204030204" pitchFamily="34" charset="0"/>
              </a:rPr>
              <a:t>to the public are more likely to think that this task is important. </a:t>
            </a:r>
          </a:p>
          <a:p>
            <a:r>
              <a:rPr lang="en-US" sz="2000" dirty="0">
                <a:latin typeface="Calibri" panose="020F0502020204030204" pitchFamily="34" charset="0"/>
                <a:ea typeface="Calibri" panose="020F0502020204030204" pitchFamily="34" charset="0"/>
                <a:cs typeface="Calibri" panose="020F0502020204030204" pitchFamily="34" charset="0"/>
              </a:rPr>
              <a:t>People who were </a:t>
            </a:r>
            <a:r>
              <a:rPr lang="en-US" sz="2000" b="1" dirty="0">
                <a:latin typeface="Calibri" panose="020F0502020204030204" pitchFamily="34" charset="0"/>
                <a:ea typeface="Calibri" panose="020F0502020204030204" pitchFamily="34" charset="0"/>
                <a:cs typeface="Calibri" panose="020F0502020204030204" pitchFamily="34" charset="0"/>
              </a:rPr>
              <a:t>concerned about wealthy donors influencing politics </a:t>
            </a:r>
            <a:r>
              <a:rPr lang="en-US" sz="2000" dirty="0">
                <a:latin typeface="Calibri" panose="020F0502020204030204" pitchFamily="34" charset="0"/>
                <a:ea typeface="Calibri" panose="020F0502020204030204" pitchFamily="34" charset="0"/>
                <a:cs typeface="Calibri" panose="020F0502020204030204" pitchFamily="34" charset="0"/>
              </a:rPr>
              <a:t>are more likely to consider this task to be essential.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904999"/>
          <a:ext cx="5157787" cy="458787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D569C2D5-6EDD-F519-54B2-7E478031CB1D}"/>
              </a:ext>
            </a:extLst>
          </p:cNvPr>
          <p:cNvSpPr>
            <a:spLocks noGrp="1"/>
          </p:cNvSpPr>
          <p:nvPr>
            <p:ph type="title"/>
          </p:nvPr>
        </p:nvSpPr>
        <p:spPr>
          <a:xfrm>
            <a:off x="6172200" y="365126"/>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Importance of Tracking Political Funding Sources</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8DA1DE-7609-44CF-C449-47701154E315}"/>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40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76E3-C8D4-D3B2-69BD-49B226951B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61158CB-FCD0-6EDA-677D-B51FAD6E0D65}"/>
              </a:ext>
            </a:extLst>
          </p:cNvPr>
          <p:cNvSpPr>
            <a:spLocks noGrp="1"/>
          </p:cNvSpPr>
          <p:nvPr>
            <p:ph type="body" idx="1"/>
          </p:nvPr>
        </p:nvSpPr>
        <p:spPr>
          <a:xfrm>
            <a:off x="839787" y="365127"/>
            <a:ext cx="5157787" cy="1822902"/>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“How</a:t>
            </a:r>
            <a:r>
              <a:rPr lang="en-US"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confident are you that the Electoral Commission has been able to collect accurate information about where political parties and independent candidates in South Africa get their funding from?</a:t>
            </a:r>
            <a:r>
              <a:rPr lang="en-GB"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65F67AD-75B5-E256-6C39-1D1F096A6D1E}"/>
              </a:ext>
            </a:extLst>
          </p:cNvPr>
          <p:cNvSpPr>
            <a:spLocks noGrp="1"/>
          </p:cNvSpPr>
          <p:nvPr>
            <p:ph sz="quarter" idx="4"/>
          </p:nvPr>
        </p:nvSpPr>
        <p:spPr>
          <a:xfrm>
            <a:off x="6172200" y="3320143"/>
            <a:ext cx="5221288" cy="3172730"/>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Responses differed by </a:t>
            </a:r>
            <a:r>
              <a:rPr lang="en-US" sz="2000" b="1" dirty="0">
                <a:latin typeface="Calibri" panose="020F0502020204030204" pitchFamily="34" charset="0"/>
                <a:ea typeface="Calibri" panose="020F0502020204030204" pitchFamily="34" charset="0"/>
                <a:cs typeface="Calibri" panose="020F0502020204030204" pitchFamily="34" charset="0"/>
              </a:rPr>
              <a:t>educational attainment;</a:t>
            </a:r>
            <a:r>
              <a:rPr lang="en-US" sz="2000" dirty="0">
                <a:latin typeface="Calibri" panose="020F0502020204030204" pitchFamily="34" charset="0"/>
                <a:ea typeface="Calibri" panose="020F0502020204030204" pitchFamily="34" charset="0"/>
                <a:cs typeface="Calibri" panose="020F0502020204030204" pitchFamily="34" charset="0"/>
              </a:rPr>
              <a:t> better-educated persons are more likely to be confident.</a:t>
            </a:r>
          </a:p>
          <a:p>
            <a:r>
              <a:rPr lang="en-US" sz="2000" dirty="0">
                <a:latin typeface="Calibri" panose="020F0502020204030204" pitchFamily="34" charset="0"/>
                <a:ea typeface="Calibri" panose="020F0502020204030204" pitchFamily="34" charset="0"/>
                <a:cs typeface="Calibri" panose="020F0502020204030204" pitchFamily="34" charset="0"/>
              </a:rPr>
              <a:t>Confidence was highest in </a:t>
            </a:r>
            <a:r>
              <a:rPr lang="en-US" sz="2000" b="1" dirty="0">
                <a:latin typeface="Calibri" panose="020F0502020204030204" pitchFamily="34" charset="0"/>
                <a:ea typeface="Calibri" panose="020F0502020204030204" pitchFamily="34" charset="0"/>
                <a:cs typeface="Calibri" panose="020F0502020204030204" pitchFamily="34" charset="0"/>
              </a:rPr>
              <a:t>Mpumalanga</a:t>
            </a:r>
            <a:r>
              <a:rPr lang="en-US" sz="2000" dirty="0">
                <a:latin typeface="Calibri" panose="020F0502020204030204" pitchFamily="34" charset="0"/>
                <a:ea typeface="Calibri" panose="020F0502020204030204" pitchFamily="34" charset="0"/>
                <a:cs typeface="Calibri" panose="020F0502020204030204" pitchFamily="34" charset="0"/>
              </a:rPr>
              <a:t> and lowest in the </a:t>
            </a:r>
            <a:r>
              <a:rPr lang="en-US" sz="2000" b="1" dirty="0">
                <a:latin typeface="Calibri" panose="020F0502020204030204" pitchFamily="34" charset="0"/>
                <a:ea typeface="Calibri" panose="020F0502020204030204" pitchFamily="34" charset="0"/>
                <a:cs typeface="Calibri" panose="020F0502020204030204" pitchFamily="34" charset="0"/>
              </a:rPr>
              <a:t>Eastern Cape </a:t>
            </a:r>
            <a:r>
              <a:rPr lang="en-US" sz="2000" dirty="0">
                <a:latin typeface="Calibri" panose="020F0502020204030204" pitchFamily="34" charset="0"/>
                <a:ea typeface="Calibri" panose="020F0502020204030204" pitchFamily="34" charset="0"/>
                <a:cs typeface="Calibri" panose="020F0502020204030204" pitchFamily="34" charset="0"/>
              </a:rPr>
              <a:t>as well as </a:t>
            </a:r>
            <a:r>
              <a:rPr lang="en-US" sz="2000" b="1" dirty="0">
                <a:latin typeface="Calibri" panose="020F0502020204030204" pitchFamily="34" charset="0"/>
                <a:ea typeface="Calibri" panose="020F0502020204030204" pitchFamily="34" charset="0"/>
                <a:cs typeface="Calibri" panose="020F0502020204030204" pitchFamily="34" charset="0"/>
              </a:rPr>
              <a:t>KwaZulu-Natal</a:t>
            </a:r>
            <a:r>
              <a:rPr lang="en-US" sz="2000" dirty="0">
                <a:latin typeface="Calibri" panose="020F0502020204030204" pitchFamily="34" charset="0"/>
                <a:ea typeface="Calibri" panose="020F0502020204030204" pitchFamily="34" charset="0"/>
                <a:cs typeface="Calibri" panose="020F0502020204030204" pitchFamily="34" charset="0"/>
              </a:rPr>
              <a:t>.</a:t>
            </a:r>
          </a:p>
          <a:p>
            <a:r>
              <a:rPr lang="en-GB" sz="2000" dirty="0">
                <a:effectLst/>
                <a:latin typeface="Calibri" panose="020F0502020204030204" pitchFamily="34" charset="0"/>
                <a:ea typeface="Aptos" panose="020B0004020202020204" pitchFamily="34" charset="0"/>
              </a:rPr>
              <a:t>People who value </a:t>
            </a:r>
            <a:r>
              <a:rPr lang="en-GB" sz="2000" b="1" dirty="0">
                <a:effectLst/>
                <a:latin typeface="Calibri" panose="020F0502020204030204" pitchFamily="34" charset="0"/>
                <a:ea typeface="Aptos" panose="020B0004020202020204" pitchFamily="34" charset="0"/>
              </a:rPr>
              <a:t>funding transparency </a:t>
            </a:r>
            <a:r>
              <a:rPr lang="en-GB" sz="2000" dirty="0">
                <a:effectLst/>
                <a:latin typeface="Calibri" panose="020F0502020204030204" pitchFamily="34" charset="0"/>
                <a:ea typeface="Aptos" panose="020B0004020202020204" pitchFamily="34" charset="0"/>
              </a:rPr>
              <a:t>were </a:t>
            </a:r>
            <a:r>
              <a:rPr lang="en-GB" sz="2000" b="1" dirty="0">
                <a:effectLst/>
                <a:latin typeface="Calibri" panose="020F0502020204030204" pitchFamily="34" charset="0"/>
                <a:ea typeface="Aptos" panose="020B0004020202020204" pitchFamily="34" charset="0"/>
              </a:rPr>
              <a:t>more likely to trust </a:t>
            </a:r>
            <a:r>
              <a:rPr lang="en-GB" sz="2000" dirty="0">
                <a:effectLst/>
                <a:latin typeface="Calibri" panose="020F0502020204030204" pitchFamily="34" charset="0"/>
                <a:ea typeface="Aptos" panose="020B0004020202020204" pitchFamily="34" charset="0"/>
              </a:rPr>
              <a:t>the Electoral Commission’s ability to collect this information.</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2188030"/>
          <a:ext cx="5157787" cy="4304844"/>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F5114229-B5A2-208B-2A97-E3201369AA01}"/>
              </a:ext>
            </a:extLst>
          </p:cNvPr>
          <p:cNvSpPr>
            <a:spLocks noGrp="1"/>
          </p:cNvSpPr>
          <p:nvPr>
            <p:ph type="title"/>
          </p:nvPr>
        </p:nvSpPr>
        <p:spPr>
          <a:xfrm>
            <a:off x="6134100" y="365127"/>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Confidence in Tracking Political Funding Sources</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0A522E4-6623-4613-C0EC-F1C3423025F8}"/>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032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546C-B0CE-727D-0E27-E63398ECD9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6B38349-023A-8F01-BB6B-DD42A28AF9F9}"/>
              </a:ext>
            </a:extLst>
          </p:cNvPr>
          <p:cNvSpPr>
            <a:spLocks noGrp="1"/>
          </p:cNvSpPr>
          <p:nvPr>
            <p:ph type="body" idx="1"/>
          </p:nvPr>
        </p:nvSpPr>
        <p:spPr>
          <a:xfrm>
            <a:off x="839787" y="365127"/>
            <a:ext cx="5354640" cy="1768473"/>
          </a:xfrm>
        </p:spPr>
        <p:txBody>
          <a:bodyPr anchor="t"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“How confident are you that the Electoral Commission is able to take action against political parties and independent candidates who do not comply with the Political Funding Act or fail to provide accurate information on their funding?</a:t>
            </a:r>
            <a:r>
              <a:rPr lang="en-GB"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A1A2AC1-DD5D-C43C-1C84-A74BC0470EB1}"/>
              </a:ext>
            </a:extLst>
          </p:cNvPr>
          <p:cNvSpPr>
            <a:spLocks noGrp="1"/>
          </p:cNvSpPr>
          <p:nvPr>
            <p:ph sz="quarter" idx="4"/>
          </p:nvPr>
        </p:nvSpPr>
        <p:spPr>
          <a:xfrm>
            <a:off x="6437085" y="3429000"/>
            <a:ext cx="5358675" cy="3150959"/>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Those who were </a:t>
            </a:r>
            <a:r>
              <a:rPr lang="en-US" sz="2000" b="1" dirty="0">
                <a:latin typeface="Calibri" panose="020F0502020204030204" pitchFamily="34" charset="0"/>
                <a:ea typeface="Calibri" panose="020F0502020204030204" pitchFamily="34" charset="0"/>
                <a:cs typeface="Calibri" panose="020F0502020204030204" pitchFamily="34" charset="0"/>
              </a:rPr>
              <a:t>confident </a:t>
            </a:r>
            <a:r>
              <a:rPr lang="en-US" sz="2000" dirty="0">
                <a:latin typeface="Calibri" panose="020F0502020204030204" pitchFamily="34" charset="0"/>
                <a:ea typeface="Calibri" panose="020F0502020204030204" pitchFamily="34" charset="0"/>
                <a:cs typeface="Calibri" panose="020F0502020204030204" pitchFamily="34" charset="0"/>
              </a:rPr>
              <a:t>in the Commission's ability to </a:t>
            </a:r>
            <a:r>
              <a:rPr lang="en-US" sz="2000" b="1" dirty="0">
                <a:latin typeface="Calibri" panose="020F0502020204030204" pitchFamily="34" charset="0"/>
                <a:ea typeface="Calibri" panose="020F0502020204030204" pitchFamily="34" charset="0"/>
                <a:cs typeface="Calibri" panose="020F0502020204030204" pitchFamily="34" charset="0"/>
              </a:rPr>
              <a:t>gather political funding information </a:t>
            </a:r>
            <a:r>
              <a:rPr lang="en-US" sz="2000" dirty="0">
                <a:latin typeface="Calibri" panose="020F0502020204030204" pitchFamily="34" charset="0"/>
                <a:ea typeface="Calibri" panose="020F0502020204030204" pitchFamily="34" charset="0"/>
                <a:cs typeface="Calibri" panose="020F0502020204030204" pitchFamily="34" charset="0"/>
              </a:rPr>
              <a:t>also tended to also have </a:t>
            </a:r>
            <a:r>
              <a:rPr lang="en-US" sz="2000" b="1" dirty="0">
                <a:latin typeface="Calibri" panose="020F0502020204030204" pitchFamily="34" charset="0"/>
                <a:ea typeface="Calibri" panose="020F0502020204030204" pitchFamily="34" charset="0"/>
                <a:cs typeface="Calibri" panose="020F0502020204030204" pitchFamily="34" charset="0"/>
              </a:rPr>
              <a:t>confidence </a:t>
            </a:r>
            <a:r>
              <a:rPr lang="en-US" sz="2000" dirty="0">
                <a:latin typeface="Calibri" panose="020F0502020204030204" pitchFamily="34" charset="0"/>
                <a:ea typeface="Calibri" panose="020F0502020204030204" pitchFamily="34" charset="0"/>
                <a:cs typeface="Calibri" panose="020F0502020204030204" pitchFamily="34" charset="0"/>
              </a:rPr>
              <a:t>in its ability to enforce compliance.</a:t>
            </a:r>
          </a:p>
          <a:p>
            <a:r>
              <a:rPr lang="en-US" sz="2000" dirty="0">
                <a:latin typeface="Calibri" panose="020F0502020204030204" pitchFamily="34" charset="0"/>
                <a:ea typeface="Calibri" panose="020F0502020204030204" pitchFamily="34" charset="0"/>
                <a:cs typeface="Calibri" panose="020F0502020204030204" pitchFamily="34" charset="0"/>
              </a:rPr>
              <a:t>Individuals who </a:t>
            </a:r>
            <a:r>
              <a:rPr lang="en-US" sz="2000" b="1" dirty="0">
                <a:latin typeface="Calibri" panose="020F0502020204030204" pitchFamily="34" charset="0"/>
                <a:ea typeface="Calibri" panose="020F0502020204030204" pitchFamily="34" charset="0"/>
                <a:cs typeface="Calibri" panose="020F0502020204030204" pitchFamily="34" charset="0"/>
              </a:rPr>
              <a:t>believed in the freedom to donate to political parties </a:t>
            </a:r>
            <a:r>
              <a:rPr lang="en-US" sz="2000" dirty="0">
                <a:latin typeface="Calibri" panose="020F0502020204030204" pitchFamily="34" charset="0"/>
                <a:ea typeface="Calibri" panose="020F0502020204030204" pitchFamily="34" charset="0"/>
                <a:cs typeface="Calibri" panose="020F0502020204030204" pitchFamily="34" charset="0"/>
              </a:rPr>
              <a:t>showed higher confidence in the Commission’s enforcement role.</a:t>
            </a:r>
          </a:p>
          <a:p>
            <a:r>
              <a:rPr lang="en-US" sz="2000" dirty="0">
                <a:latin typeface="Calibri" panose="020F0502020204030204" pitchFamily="34" charset="0"/>
                <a:ea typeface="Calibri" panose="020F0502020204030204" pitchFamily="34" charset="0"/>
                <a:cs typeface="Calibri" panose="020F0502020204030204" pitchFamily="34" charset="0"/>
              </a:rPr>
              <a:t>Confidence was highest in the </a:t>
            </a:r>
            <a:r>
              <a:rPr lang="en-US" sz="2000" b="1" dirty="0">
                <a:latin typeface="Calibri" panose="020F0502020204030204" pitchFamily="34" charset="0"/>
                <a:ea typeface="Calibri" panose="020F0502020204030204" pitchFamily="34" charset="0"/>
                <a:cs typeface="Calibri" panose="020F0502020204030204" pitchFamily="34" charset="0"/>
              </a:rPr>
              <a:t>Western Cape</a:t>
            </a:r>
            <a:r>
              <a:rPr lang="en-US" sz="2000" dirty="0">
                <a:latin typeface="Calibri" panose="020F0502020204030204" pitchFamily="34" charset="0"/>
                <a:ea typeface="Calibri" panose="020F0502020204030204" pitchFamily="34" charset="0"/>
                <a:cs typeface="Calibri" panose="020F0502020204030204" pitchFamily="34" charset="0"/>
              </a:rPr>
              <a:t>. </a:t>
            </a:r>
          </a:p>
        </p:txBody>
      </p:sp>
      <p:sp>
        <p:nvSpPr>
          <p:cNvPr id="9" name="Title 1">
            <a:extLst>
              <a:ext uri="{FF2B5EF4-FFF2-40B4-BE49-F238E27FC236}">
                <a16:creationId xmlns:a16="http://schemas.microsoft.com/office/drawing/2014/main" id="{56938552-D986-5461-53DF-D811088B2CF7}"/>
              </a:ext>
            </a:extLst>
          </p:cNvPr>
          <p:cNvSpPr>
            <a:spLocks noGrp="1"/>
          </p:cNvSpPr>
          <p:nvPr>
            <p:ph type="title"/>
          </p:nvPr>
        </p:nvSpPr>
        <p:spPr>
          <a:xfrm>
            <a:off x="6437085" y="365127"/>
            <a:ext cx="51577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Confidence in the Ability to Enforce Political Funding Act</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ontent Placeholder 6">
            <a:extLst>
              <a:ext uri="{FF2B5EF4-FFF2-40B4-BE49-F238E27FC236}">
                <a16:creationId xmlns:a16="http://schemas.microsoft.com/office/drawing/2014/main" id="{E452F391-D25F-5882-EA79-7A9FAB7AF153}"/>
              </a:ext>
            </a:extLst>
          </p:cNvPr>
          <p:cNvGraphicFramePr>
            <a:graphicFrameLocks noGrp="1"/>
          </p:cNvGraphicFramePr>
          <p:nvPr>
            <p:ph sz="half" idx="2"/>
          </p:nvPr>
        </p:nvGraphicFramePr>
        <p:xfrm>
          <a:off x="839788" y="2133600"/>
          <a:ext cx="5256212" cy="43592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1EF21F30-4E73-9187-BA8E-DC46245E5AFA}"/>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04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2A527-8884-96F4-E212-7625CE693AA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4669AE6-886D-0589-D801-988EF663E394}"/>
              </a:ext>
            </a:extLst>
          </p:cNvPr>
          <p:cNvSpPr>
            <a:spLocks noGrp="1"/>
          </p:cNvSpPr>
          <p:nvPr>
            <p:ph type="title"/>
          </p:nvPr>
        </p:nvSpPr>
        <p:spPr>
          <a:xfrm>
            <a:off x="831849" y="947738"/>
            <a:ext cx="10515600" cy="2852737"/>
          </a:xfrm>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Attitudes towards the </a:t>
            </a:r>
            <a:br>
              <a:rPr lang="en-US" b="1" i="1" dirty="0">
                <a:latin typeface="Calibri" panose="020F0502020204030204" pitchFamily="34" charset="0"/>
                <a:ea typeface="Calibri" panose="020F0502020204030204" pitchFamily="34" charset="0"/>
                <a:cs typeface="Calibri" panose="020F0502020204030204" pitchFamily="34" charset="0"/>
              </a:rPr>
            </a:br>
            <a:r>
              <a:rPr lang="en-US" b="1" i="1" dirty="0">
                <a:latin typeface="Calibri" panose="020F0502020204030204" pitchFamily="34" charset="0"/>
                <a:ea typeface="Calibri" panose="020F0502020204030204" pitchFamily="34" charset="0"/>
                <a:cs typeface="Calibri" panose="020F0502020204030204" pitchFamily="34" charset="0"/>
              </a:rPr>
              <a:t>Multi-Party Democracy Fund</a:t>
            </a:r>
            <a:br>
              <a:rPr lang="en-ZA" b="1" i="1" dirty="0">
                <a:latin typeface="Calibri" panose="020F0502020204030204" pitchFamily="34" charset="0"/>
                <a:ea typeface="Calibri" panose="020F0502020204030204" pitchFamily="34" charset="0"/>
                <a:cs typeface="Calibri" panose="020F0502020204030204" pitchFamily="34" charset="0"/>
              </a:rPr>
            </a:br>
            <a:endParaRPr lang="en-ZA" dirty="0"/>
          </a:p>
        </p:txBody>
      </p:sp>
      <p:pic>
        <p:nvPicPr>
          <p:cNvPr id="17" name="Picture 16">
            <a:extLst>
              <a:ext uri="{FF2B5EF4-FFF2-40B4-BE49-F238E27FC236}">
                <a16:creationId xmlns:a16="http://schemas.microsoft.com/office/drawing/2014/main" id="{7352BFEA-D173-6D89-17EE-8343023E1AD9}"/>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6242009" y="3895036"/>
            <a:ext cx="2503569" cy="2532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503982A3-5095-DEFE-EAE5-179C1752DBF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8925536" y="3895035"/>
            <a:ext cx="2454110" cy="2507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10D40AA1-9847-25FD-7B2F-EF010239564E}"/>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3580345" y="3918339"/>
            <a:ext cx="2509304" cy="2509304"/>
          </a:xfrm>
          <a:prstGeom prst="rect">
            <a:avLst/>
          </a:prstGeom>
          <a:blipFill>
            <a:blip r:embed="rId5">
              <a:duotone>
                <a:schemeClr val="accent4">
                  <a:shade val="45000"/>
                  <a:satMod val="135000"/>
                </a:schemeClr>
                <a:prstClr val="white"/>
              </a:duotone>
            </a:blip>
            <a:stretch>
              <a:fillRect/>
            </a:stretch>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a:extLst>
              <a:ext uri="{FF2B5EF4-FFF2-40B4-BE49-F238E27FC236}">
                <a16:creationId xmlns:a16="http://schemas.microsoft.com/office/drawing/2014/main" id="{E017458B-201F-392E-B728-26A885FF0DFA}"/>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01343" y="3895035"/>
            <a:ext cx="2506453" cy="2506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1761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5AE457-10D2-957D-A1F7-D54E0AE1131E}"/>
              </a:ext>
            </a:extLst>
          </p:cNvPr>
          <p:cNvSpPr>
            <a:spLocks noGrp="1"/>
          </p:cNvSpPr>
          <p:nvPr>
            <p:ph type="body" idx="1"/>
          </p:nvPr>
        </p:nvSpPr>
        <p:spPr>
          <a:xfrm>
            <a:off x="839788" y="452209"/>
            <a:ext cx="5157787" cy="1137104"/>
          </a:xfrm>
        </p:spPr>
        <p:txBody>
          <a:bodyPr anchor="t"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“How much have you heard or read about the Multi-Party Democracy Fund?”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C7A7B57A-C7F5-634D-2C1D-D0CBBFE0A125}"/>
              </a:ext>
            </a:extLst>
          </p:cNvPr>
          <p:cNvSpPr>
            <a:spLocks noGrp="1"/>
          </p:cNvSpPr>
          <p:nvPr>
            <p:ph sz="quarter" idx="4"/>
          </p:nvPr>
        </p:nvSpPr>
        <p:spPr>
          <a:xfrm>
            <a:off x="6172200" y="3243943"/>
            <a:ext cx="5183188" cy="3248932"/>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Awareness levels varied by province of residence; it was lowest in </a:t>
            </a:r>
            <a:r>
              <a:rPr lang="en-US" sz="2000" b="1" dirty="0">
                <a:latin typeface="Calibri" panose="020F0502020204030204" pitchFamily="34" charset="0"/>
                <a:ea typeface="Calibri" panose="020F0502020204030204" pitchFamily="34" charset="0"/>
                <a:cs typeface="Calibri" panose="020F0502020204030204" pitchFamily="34" charset="0"/>
              </a:rPr>
              <a:t>Limpopo</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Mpumalanga</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Awareness differed by gender and population group; it was lower for </a:t>
            </a:r>
            <a:r>
              <a:rPr lang="en-US" sz="2000" b="1" dirty="0">
                <a:latin typeface="Calibri" panose="020F0502020204030204" pitchFamily="34" charset="0"/>
                <a:ea typeface="Calibri" panose="020F0502020204030204" pitchFamily="34" charset="0"/>
                <a:cs typeface="Calibri" panose="020F0502020204030204" pitchFamily="34" charset="0"/>
              </a:rPr>
              <a:t>women</a:t>
            </a:r>
            <a:r>
              <a:rPr lang="en-US" sz="2000" dirty="0">
                <a:latin typeface="Calibri" panose="020F0502020204030204" pitchFamily="34" charset="0"/>
                <a:ea typeface="Calibri" panose="020F0502020204030204" pitchFamily="34" charset="0"/>
                <a:cs typeface="Calibri" panose="020F0502020204030204" pitchFamily="34" charset="0"/>
              </a:rPr>
              <a:t> and the </a:t>
            </a:r>
            <a:r>
              <a:rPr lang="en-US" sz="2000" b="1" dirty="0">
                <a:latin typeface="Calibri" panose="020F0502020204030204" pitchFamily="34" charset="0"/>
                <a:ea typeface="Calibri" panose="020F0502020204030204" pitchFamily="34" charset="0"/>
                <a:cs typeface="Calibri" panose="020F0502020204030204" pitchFamily="34" charset="0"/>
              </a:rPr>
              <a:t>Black African majority</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Awareness of the MPDF is </a:t>
            </a:r>
            <a:r>
              <a:rPr lang="en-US" sz="2000" b="1" dirty="0">
                <a:latin typeface="Calibri" panose="020F0502020204030204" pitchFamily="34" charset="0"/>
                <a:ea typeface="Calibri" panose="020F0502020204030204" pitchFamily="34" charset="0"/>
                <a:cs typeface="Calibri" panose="020F0502020204030204" pitchFamily="34" charset="0"/>
              </a:rPr>
              <a:t>positively correlated</a:t>
            </a:r>
            <a:r>
              <a:rPr lang="en-US" sz="2000" dirty="0">
                <a:latin typeface="Calibri" panose="020F0502020204030204" pitchFamily="34" charset="0"/>
                <a:ea typeface="Calibri" panose="020F0502020204030204" pitchFamily="34" charset="0"/>
                <a:cs typeface="Calibri" panose="020F0502020204030204" pitchFamily="34" charset="0"/>
              </a:rPr>
              <a:t> with awareness of the PFA; people who were more </a:t>
            </a:r>
            <a:r>
              <a:rPr lang="en-US" sz="2000" b="1" dirty="0">
                <a:latin typeface="Calibri" panose="020F0502020204030204" pitchFamily="34" charset="0"/>
                <a:ea typeface="Calibri" panose="020F0502020204030204" pitchFamily="34" charset="0"/>
                <a:cs typeface="Calibri" panose="020F0502020204030204" pitchFamily="34" charset="0"/>
              </a:rPr>
              <a:t>aware of the former </a:t>
            </a:r>
            <a:r>
              <a:rPr lang="en-US" sz="2000" dirty="0">
                <a:latin typeface="Calibri" panose="020F0502020204030204" pitchFamily="34" charset="0"/>
                <a:ea typeface="Calibri" panose="020F0502020204030204" pitchFamily="34" charset="0"/>
                <a:cs typeface="Calibri" panose="020F0502020204030204" pitchFamily="34" charset="0"/>
              </a:rPr>
              <a:t>were discovered to be more </a:t>
            </a:r>
            <a:r>
              <a:rPr lang="en-US" sz="2000" b="1" dirty="0">
                <a:latin typeface="Calibri" panose="020F0502020204030204" pitchFamily="34" charset="0"/>
                <a:ea typeface="Calibri" panose="020F0502020204030204" pitchFamily="34" charset="0"/>
                <a:cs typeface="Calibri" panose="020F0502020204030204" pitchFamily="34" charset="0"/>
              </a:rPr>
              <a:t>aware of the latter</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415143"/>
          <a:ext cx="5157787" cy="507773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EC4FCC98-8D95-6816-3840-0BA290228E1B}"/>
              </a:ext>
            </a:extLst>
          </p:cNvPr>
          <p:cNvSpPr>
            <a:spLocks noGrp="1"/>
          </p:cNvSpPr>
          <p:nvPr>
            <p:ph type="title"/>
          </p:nvPr>
        </p:nvSpPr>
        <p:spPr>
          <a:xfrm>
            <a:off x="6134100" y="365127"/>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Awareness of the </a:t>
            </a:r>
            <a:r>
              <a:rPr lang="en-US" sz="4400" b="1" i="1" dirty="0">
                <a:latin typeface="Calibri" panose="020F0502020204030204" pitchFamily="34" charset="0"/>
                <a:ea typeface="Calibri" panose="020F0502020204030204" pitchFamily="34" charset="0"/>
                <a:cs typeface="Calibri" panose="020F0502020204030204" pitchFamily="34" charset="0"/>
              </a:rPr>
              <a:t>Multi-Party Democracy Fund</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6ACBDB6-7146-86E1-0DC2-3017DA414C31}"/>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5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8223D-32AD-822A-C5E5-381963AC38F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873CCE-461C-73B5-431A-DBA7FE3DF1D1}"/>
              </a:ext>
            </a:extLst>
          </p:cNvPr>
          <p:cNvSpPr>
            <a:spLocks noGrp="1"/>
          </p:cNvSpPr>
          <p:nvPr>
            <p:ph type="body" idx="1"/>
          </p:nvPr>
        </p:nvSpPr>
        <p:spPr>
          <a:xfrm>
            <a:off x="839788" y="365127"/>
            <a:ext cx="5256212" cy="1507216"/>
          </a:xfrm>
        </p:spPr>
        <p:txBody>
          <a:bodyPr anchor="t"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“How confident are you that the Electoral Commission manages the Multi-Party Democracy Fund (MPDF) fairly and effectively? </a:t>
            </a:r>
            <a:r>
              <a:rPr lang="en-GB"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22E805E3-268D-540E-D0C2-0D0990E79238}"/>
              </a:ext>
            </a:extLst>
          </p:cNvPr>
          <p:cNvSpPr>
            <a:spLocks noGrp="1"/>
          </p:cNvSpPr>
          <p:nvPr>
            <p:ph sz="quarter" idx="4"/>
          </p:nvPr>
        </p:nvSpPr>
        <p:spPr>
          <a:xfrm>
            <a:off x="6270627" y="3371556"/>
            <a:ext cx="5183188" cy="3259816"/>
          </a:xfrm>
        </p:spPr>
        <p:txBody>
          <a:bodyPr>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Higher education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b="1" dirty="0">
                <a:latin typeface="Calibri" panose="020F0502020204030204" pitchFamily="34" charset="0"/>
                <a:ea typeface="Calibri" panose="020F0502020204030204" pitchFamily="34" charset="0"/>
                <a:cs typeface="Calibri" panose="020F0502020204030204" pitchFamily="34" charset="0"/>
              </a:rPr>
              <a:t>socio-economic status </a:t>
            </a:r>
            <a:r>
              <a:rPr lang="en-US" sz="2000" dirty="0">
                <a:latin typeface="Calibri" panose="020F0502020204030204" pitchFamily="34" charset="0"/>
                <a:ea typeface="Calibri" panose="020F0502020204030204" pitchFamily="34" charset="0"/>
                <a:cs typeface="Calibri" panose="020F0502020204030204" pitchFamily="34" charset="0"/>
              </a:rPr>
              <a:t>correlated with greater trust in the Commission.</a:t>
            </a:r>
          </a:p>
          <a:p>
            <a:r>
              <a:rPr lang="en-US" sz="2000" dirty="0">
                <a:latin typeface="Calibri" panose="020F0502020204030204" pitchFamily="34" charset="0"/>
                <a:ea typeface="Calibri" panose="020F0502020204030204" pitchFamily="34" charset="0"/>
                <a:cs typeface="Calibri" panose="020F0502020204030204" pitchFamily="34" charset="0"/>
              </a:rPr>
              <a:t>Provinces like </a:t>
            </a:r>
            <a:r>
              <a:rPr lang="en-US" sz="2000" b="1" dirty="0">
                <a:latin typeface="Calibri" panose="020F0502020204030204" pitchFamily="34" charset="0"/>
                <a:ea typeface="Calibri" panose="020F0502020204030204" pitchFamily="34" charset="0"/>
                <a:cs typeface="Calibri" panose="020F0502020204030204" pitchFamily="34" charset="0"/>
              </a:rPr>
              <a:t>Limpopo</a:t>
            </a:r>
            <a:r>
              <a:rPr lang="en-US" sz="2000" dirty="0">
                <a:latin typeface="Calibri" panose="020F0502020204030204" pitchFamily="34" charset="0"/>
                <a:ea typeface="Calibri" panose="020F0502020204030204" pitchFamily="34" charset="0"/>
                <a:cs typeface="Calibri" panose="020F0502020204030204" pitchFamily="34" charset="0"/>
              </a:rPr>
              <a:t> and the </a:t>
            </a:r>
            <a:r>
              <a:rPr lang="en-US" sz="2000" b="1" dirty="0">
                <a:latin typeface="Calibri" panose="020F0502020204030204" pitchFamily="34" charset="0"/>
                <a:ea typeface="Calibri" panose="020F0502020204030204" pitchFamily="34" charset="0"/>
                <a:cs typeface="Calibri" panose="020F0502020204030204" pitchFamily="34" charset="0"/>
              </a:rPr>
              <a:t>North West </a:t>
            </a:r>
            <a:r>
              <a:rPr lang="en-US" sz="2000" dirty="0">
                <a:latin typeface="Calibri" panose="020F0502020204030204" pitchFamily="34" charset="0"/>
                <a:ea typeface="Calibri" panose="020F0502020204030204" pitchFamily="34" charset="0"/>
                <a:cs typeface="Calibri" panose="020F0502020204030204" pitchFamily="34" charset="0"/>
              </a:rPr>
              <a:t>were discovered to have relatively low levels of confidence.</a:t>
            </a:r>
          </a:p>
          <a:p>
            <a:r>
              <a:rPr lang="en-US" sz="2000" b="1" dirty="0">
                <a:latin typeface="Calibri" panose="020F0502020204030204" pitchFamily="34" charset="0"/>
                <a:ea typeface="Calibri" panose="020F0502020204030204" pitchFamily="34" charset="0"/>
                <a:cs typeface="Calibri" panose="020F0502020204030204" pitchFamily="34" charset="0"/>
              </a:rPr>
              <a:t>Awareness of the MPDF </a:t>
            </a:r>
            <a:r>
              <a:rPr lang="en-US" sz="2000" dirty="0">
                <a:latin typeface="Calibri" panose="020F0502020204030204" pitchFamily="34" charset="0"/>
                <a:ea typeface="Calibri" panose="020F0502020204030204" pitchFamily="34" charset="0"/>
                <a:cs typeface="Calibri" panose="020F0502020204030204" pitchFamily="34" charset="0"/>
              </a:rPr>
              <a:t>also plays a role, as those </a:t>
            </a:r>
            <a:r>
              <a:rPr lang="en-US" sz="2000" b="1" dirty="0">
                <a:latin typeface="Calibri" panose="020F0502020204030204" pitchFamily="34" charset="0"/>
                <a:ea typeface="Calibri" panose="020F0502020204030204" pitchFamily="34" charset="0"/>
                <a:cs typeface="Calibri" panose="020F0502020204030204" pitchFamily="34" charset="0"/>
              </a:rPr>
              <a:t>more informed </a:t>
            </a:r>
            <a:r>
              <a:rPr lang="en-US" sz="2000" dirty="0">
                <a:latin typeface="Calibri" panose="020F0502020204030204" pitchFamily="34" charset="0"/>
                <a:ea typeface="Calibri" panose="020F0502020204030204" pitchFamily="34" charset="0"/>
                <a:cs typeface="Calibri" panose="020F0502020204030204" pitchFamily="34" charset="0"/>
              </a:rPr>
              <a:t>about the Fund tend to </a:t>
            </a:r>
            <a:r>
              <a:rPr lang="en-US" sz="2000" b="1" dirty="0">
                <a:latin typeface="Calibri" panose="020F0502020204030204" pitchFamily="34" charset="0"/>
                <a:ea typeface="Calibri" panose="020F0502020204030204" pitchFamily="34" charset="0"/>
                <a:cs typeface="Calibri" panose="020F0502020204030204" pitchFamily="34" charset="0"/>
              </a:rPr>
              <a:t>have higher confidence </a:t>
            </a:r>
            <a:r>
              <a:rPr lang="en-US" sz="2000" dirty="0">
                <a:latin typeface="Calibri" panose="020F0502020204030204" pitchFamily="34" charset="0"/>
                <a:ea typeface="Calibri" panose="020F0502020204030204" pitchFamily="34" charset="0"/>
                <a:cs typeface="Calibri" panose="020F0502020204030204" pitchFamily="34" charset="0"/>
              </a:rPr>
              <a:t>in its management.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ontent Placeholder 6">
            <a:extLst>
              <a:ext uri="{FF2B5EF4-FFF2-40B4-BE49-F238E27FC236}">
                <a16:creationId xmlns:a16="http://schemas.microsoft.com/office/drawing/2014/main" id="{C9908DAE-7540-6BA8-3B24-DB1A186F7C20}"/>
              </a:ext>
            </a:extLst>
          </p:cNvPr>
          <p:cNvGraphicFramePr>
            <a:graphicFrameLocks noGrp="1"/>
          </p:cNvGraphicFramePr>
          <p:nvPr>
            <p:ph sz="half" idx="2"/>
          </p:nvPr>
        </p:nvGraphicFramePr>
        <p:xfrm>
          <a:off x="839788" y="1621972"/>
          <a:ext cx="5157787" cy="487090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4303B8D9-04C4-3F42-95CB-4182AC6A2E14}"/>
              </a:ext>
            </a:extLst>
          </p:cNvPr>
          <p:cNvSpPr>
            <a:spLocks noGrp="1"/>
          </p:cNvSpPr>
          <p:nvPr>
            <p:ph type="title"/>
          </p:nvPr>
        </p:nvSpPr>
        <p:spPr>
          <a:xfrm>
            <a:off x="6194427" y="365127"/>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Confidence in the Electoral Commission’s Management </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49E482A-678F-143D-6B4D-6EAB640DF19B}"/>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615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396C0B-A751-F4A1-19C6-4F7849FFFC89}"/>
              </a:ext>
            </a:extLst>
          </p:cNvPr>
          <p:cNvSpPr>
            <a:spLocks noGrp="1"/>
          </p:cNvSpPr>
          <p:nvPr>
            <p:ph type="body" idx="1"/>
          </p:nvPr>
        </p:nvSpPr>
        <p:spPr>
          <a:xfrm>
            <a:off x="906462" y="365124"/>
            <a:ext cx="5157787" cy="995589"/>
          </a:xfrm>
        </p:spPr>
        <p:txBody>
          <a:bodyPr anchor="t" anchorCtr="0">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“How willing would you be to donate to the Multi-Party Democracy Fund?”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8BA4229-7A44-05BD-D407-3C4618041BD0}"/>
              </a:ext>
            </a:extLst>
          </p:cNvPr>
          <p:cNvSpPr>
            <a:spLocks noGrp="1"/>
          </p:cNvSpPr>
          <p:nvPr>
            <p:ph sz="quarter" idx="4"/>
          </p:nvPr>
        </p:nvSpPr>
        <p:spPr>
          <a:xfrm>
            <a:off x="6134100" y="3331029"/>
            <a:ext cx="5183188" cy="3063875"/>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Adults who had </a:t>
            </a:r>
            <a:r>
              <a:rPr lang="en-US" sz="2000" b="1" dirty="0">
                <a:latin typeface="Calibri" panose="020F0502020204030204" pitchFamily="34" charset="0"/>
                <a:ea typeface="Calibri" panose="020F0502020204030204" pitchFamily="34" charset="0"/>
                <a:cs typeface="Calibri" panose="020F0502020204030204" pitchFamily="34" charset="0"/>
              </a:rPr>
              <a:t>never voted </a:t>
            </a:r>
            <a:r>
              <a:rPr lang="en-US" sz="2000" dirty="0">
                <a:latin typeface="Calibri" panose="020F0502020204030204" pitchFamily="34" charset="0"/>
                <a:ea typeface="Calibri" panose="020F0502020204030204" pitchFamily="34" charset="0"/>
                <a:cs typeface="Calibri" panose="020F0502020204030204" pitchFamily="34" charset="0"/>
              </a:rPr>
              <a:t>were less willing to donate to the MPDF than </a:t>
            </a:r>
            <a:r>
              <a:rPr lang="en-US" sz="2000" b="1" dirty="0">
                <a:latin typeface="Calibri" panose="020F0502020204030204" pitchFamily="34" charset="0"/>
                <a:ea typeface="Calibri" panose="020F0502020204030204" pitchFamily="34" charset="0"/>
                <a:cs typeface="Calibri" panose="020F0502020204030204" pitchFamily="34" charset="0"/>
              </a:rPr>
              <a:t>the national average</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latin typeface="Calibri" panose="020F0502020204030204" pitchFamily="34" charset="0"/>
                <a:ea typeface="Calibri" panose="020F0502020204030204" pitchFamily="34" charset="0"/>
                <a:cs typeface="Calibri" panose="020F0502020204030204" pitchFamily="34" charset="0"/>
              </a:rPr>
              <a:t>Those who have </a:t>
            </a:r>
            <a:r>
              <a:rPr lang="en-US" sz="2000" b="1" dirty="0">
                <a:latin typeface="Calibri" panose="020F0502020204030204" pitchFamily="34" charset="0"/>
                <a:ea typeface="Calibri" panose="020F0502020204030204" pitchFamily="34" charset="0"/>
                <a:cs typeface="Calibri" panose="020F0502020204030204" pitchFamily="34" charset="0"/>
              </a:rPr>
              <a:t>previously donated</a:t>
            </a:r>
            <a:r>
              <a:rPr lang="en-US" sz="2000" dirty="0">
                <a:latin typeface="Calibri" panose="020F0502020204030204" pitchFamily="34" charset="0"/>
                <a:ea typeface="Calibri" panose="020F0502020204030204" pitchFamily="34" charset="0"/>
                <a:cs typeface="Calibri" panose="020F0502020204030204" pitchFamily="34" charset="0"/>
              </a:rPr>
              <a:t> to a party or candidate were found to be</a:t>
            </a:r>
            <a:r>
              <a:rPr lang="en-US" sz="2000" b="1" dirty="0">
                <a:latin typeface="Calibri" panose="020F0502020204030204" pitchFamily="34" charset="0"/>
                <a:ea typeface="Calibri" panose="020F0502020204030204" pitchFamily="34" charset="0"/>
                <a:cs typeface="Calibri" panose="020F0502020204030204" pitchFamily="34" charset="0"/>
              </a:rPr>
              <a:t> more likely </a:t>
            </a:r>
            <a:r>
              <a:rPr lang="en-US" sz="2000" dirty="0">
                <a:latin typeface="Calibri" panose="020F0502020204030204" pitchFamily="34" charset="0"/>
                <a:ea typeface="Calibri" panose="020F0502020204030204" pitchFamily="34" charset="0"/>
                <a:cs typeface="Calibri" panose="020F0502020204030204" pitchFamily="34" charset="0"/>
              </a:rPr>
              <a:t>to contribute to the MPDF. </a:t>
            </a:r>
          </a:p>
          <a:p>
            <a:r>
              <a:rPr lang="en-US" sz="2000" dirty="0">
                <a:latin typeface="Calibri" panose="020F0502020204030204" pitchFamily="34" charset="0"/>
                <a:ea typeface="Calibri" panose="020F0502020204030204" pitchFamily="34" charset="0"/>
                <a:cs typeface="Calibri" panose="020F0502020204030204" pitchFamily="34" charset="0"/>
              </a:rPr>
              <a:t>Distrust in the </a:t>
            </a:r>
            <a:r>
              <a:rPr lang="en-US" sz="2000" b="1" dirty="0">
                <a:latin typeface="Calibri" panose="020F0502020204030204" pitchFamily="34" charset="0"/>
                <a:ea typeface="Calibri" panose="020F0502020204030204" pitchFamily="34" charset="0"/>
                <a:cs typeface="Calibri" panose="020F0502020204030204" pitchFamily="34" charset="0"/>
              </a:rPr>
              <a:t>fund’s management </a:t>
            </a:r>
            <a:r>
              <a:rPr lang="en-US" sz="2000" dirty="0">
                <a:latin typeface="Calibri" panose="020F0502020204030204" pitchFamily="34" charset="0"/>
                <a:ea typeface="Calibri" panose="020F0502020204030204" pitchFamily="34" charset="0"/>
                <a:cs typeface="Calibri" panose="020F0502020204030204" pitchFamily="34" charset="0"/>
              </a:rPr>
              <a:t>played a role in </a:t>
            </a:r>
            <a:r>
              <a:rPr lang="en-US" sz="2000" b="1" dirty="0">
                <a:latin typeface="Calibri" panose="020F0502020204030204" pitchFamily="34" charset="0"/>
                <a:ea typeface="Calibri" panose="020F0502020204030204" pitchFamily="34" charset="0"/>
                <a:cs typeface="Calibri" panose="020F0502020204030204" pitchFamily="34" charset="0"/>
              </a:rPr>
              <a:t>shaping willingness </a:t>
            </a:r>
            <a:r>
              <a:rPr lang="en-US" sz="2000" dirty="0">
                <a:latin typeface="Calibri" panose="020F0502020204030204" pitchFamily="34" charset="0"/>
                <a:ea typeface="Calibri" panose="020F0502020204030204" pitchFamily="34" charset="0"/>
                <a:cs typeface="Calibri" panose="020F0502020204030204" pitchFamily="34" charset="0"/>
              </a:rPr>
              <a:t>to donate. Persons with </a:t>
            </a:r>
            <a:r>
              <a:rPr lang="en-US" sz="2000" b="1" dirty="0">
                <a:latin typeface="Calibri" panose="020F0502020204030204" pitchFamily="34" charset="0"/>
                <a:ea typeface="Calibri" panose="020F0502020204030204" pitchFamily="34" charset="0"/>
                <a:cs typeface="Calibri" panose="020F0502020204030204" pitchFamily="34" charset="0"/>
              </a:rPr>
              <a:t>low</a:t>
            </a:r>
            <a:r>
              <a:rPr lang="en-US" sz="2000" dirty="0">
                <a:latin typeface="Calibri" panose="020F0502020204030204" pitchFamily="34" charset="0"/>
                <a:ea typeface="Calibri" panose="020F0502020204030204" pitchFamily="34" charset="0"/>
                <a:cs typeface="Calibri" panose="020F0502020204030204" pitchFamily="34" charset="0"/>
              </a:rPr>
              <a:t> confidence were </a:t>
            </a:r>
            <a:r>
              <a:rPr lang="en-US" sz="2000" b="1" dirty="0">
                <a:latin typeface="Calibri" panose="020F0502020204030204" pitchFamily="34" charset="0"/>
                <a:ea typeface="Calibri" panose="020F0502020204030204" pitchFamily="34" charset="0"/>
                <a:cs typeface="Calibri" panose="020F0502020204030204" pitchFamily="34" charset="0"/>
              </a:rPr>
              <a:t>less</a:t>
            </a:r>
            <a:r>
              <a:rPr lang="en-US" sz="2000" dirty="0">
                <a:latin typeface="Calibri" panose="020F0502020204030204" pitchFamily="34" charset="0"/>
                <a:ea typeface="Calibri" panose="020F0502020204030204" pitchFamily="34" charset="0"/>
                <a:cs typeface="Calibri" panose="020F0502020204030204" pitchFamily="34" charset="0"/>
              </a:rPr>
              <a:t> willing.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6612" y="1360713"/>
          <a:ext cx="5157787" cy="513216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00BAC5EF-FB6C-6CD2-07CA-2D378AE9113B}"/>
              </a:ext>
            </a:extLst>
          </p:cNvPr>
          <p:cNvSpPr>
            <a:spLocks noGrp="1"/>
          </p:cNvSpPr>
          <p:nvPr>
            <p:ph type="title"/>
          </p:nvPr>
        </p:nvSpPr>
        <p:spPr>
          <a:xfrm>
            <a:off x="6134100" y="365125"/>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Willingness to Donate to the Multi-Party Democracy Fund</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81C33AD-06A6-5163-03FD-AAC170DE42AA}"/>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1925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BA33-DAF5-21B7-2907-CA5B3EB383B4}"/>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5E00952E-6EEA-B19B-5C5D-2C3B75BC709F}"/>
              </a:ext>
            </a:extLst>
          </p:cNvPr>
          <p:cNvSpPr>
            <a:spLocks noGrp="1" noChangeArrowheads="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16F03F86-F32C-4001-A59B-2F84CD60377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099" name="Rectangle 3">
            <a:extLst>
              <a:ext uri="{FF2B5EF4-FFF2-40B4-BE49-F238E27FC236}">
                <a16:creationId xmlns:a16="http://schemas.microsoft.com/office/drawing/2014/main" id="{4E507FAA-9791-F59B-0E2E-9D6041EBAAB5}"/>
              </a:ext>
            </a:extLst>
          </p:cNvPr>
          <p:cNvSpPr>
            <a:spLocks noGrp="1" noChangeArrowheads="1"/>
          </p:cNvSpPr>
          <p:nvPr>
            <p:ph type="body" idx="1"/>
          </p:nvPr>
        </p:nvSpPr>
        <p:spPr>
          <a:xfrm>
            <a:off x="424543" y="1591355"/>
            <a:ext cx="9481457" cy="4947558"/>
          </a:xfrm>
        </p:spPr>
        <p:txBody>
          <a:bodyPr>
            <a:normAutofit lnSpcReduction="10000"/>
          </a:bodyPr>
          <a:lstStyle/>
          <a:p>
            <a:pPr algn="just">
              <a:lnSpc>
                <a:spcPct val="115000"/>
              </a:lnSpc>
              <a:spcAft>
                <a:spcPts val="800"/>
              </a:spcAft>
            </a:pPr>
            <a:r>
              <a:rPr lang="en-GB" sz="2000" kern="100" dirty="0">
                <a:effectLst/>
                <a:latin typeface="Calibri" panose="020F0502020204030204" pitchFamily="34" charset="0"/>
                <a:ea typeface="Aptos" panose="020B0004020202020204" pitchFamily="34" charset="0"/>
                <a:cs typeface="Arial" panose="020B0604020202020204" pitchFamily="34" charset="0"/>
              </a:rPr>
              <a:t>Fieldworkers asked survey participants an </a:t>
            </a:r>
            <a:r>
              <a:rPr lang="en-GB" sz="2000" b="1" kern="100" dirty="0">
                <a:effectLst/>
                <a:latin typeface="Calibri" panose="020F0502020204030204" pitchFamily="34" charset="0"/>
                <a:ea typeface="Aptos" panose="020B0004020202020204" pitchFamily="34" charset="0"/>
                <a:cs typeface="Arial" panose="020B0604020202020204" pitchFamily="34" charset="0"/>
              </a:rPr>
              <a:t>open-ended question </a:t>
            </a:r>
            <a:r>
              <a:rPr lang="en-GB" sz="2000" kern="100" dirty="0">
                <a:effectLst/>
                <a:latin typeface="Calibri" panose="020F0502020204030204" pitchFamily="34" charset="0"/>
                <a:ea typeface="Aptos" panose="020B0004020202020204" pitchFamily="34" charset="0"/>
                <a:cs typeface="Arial" panose="020B0604020202020204" pitchFamily="34" charset="0"/>
              </a:rPr>
              <a:t>about why they were </a:t>
            </a:r>
            <a:r>
              <a:rPr lang="en-GB" sz="2000" b="1" kern="100" dirty="0">
                <a:effectLst/>
                <a:latin typeface="Calibri" panose="020F0502020204030204" pitchFamily="34" charset="0"/>
                <a:ea typeface="Aptos" panose="020B0004020202020204" pitchFamily="34" charset="0"/>
                <a:cs typeface="Arial" panose="020B0604020202020204" pitchFamily="34" charset="0"/>
              </a:rPr>
              <a:t>willing </a:t>
            </a:r>
            <a:r>
              <a:rPr lang="en-GB" sz="2000" b="1" u="sng" kern="100" dirty="0">
                <a:effectLst/>
                <a:latin typeface="Calibri" panose="020F0502020204030204" pitchFamily="34" charset="0"/>
                <a:ea typeface="Aptos" panose="020B0004020202020204" pitchFamily="34" charset="0"/>
                <a:cs typeface="Arial" panose="020B0604020202020204" pitchFamily="34" charset="0"/>
              </a:rPr>
              <a:t>or</a:t>
            </a:r>
            <a:r>
              <a:rPr lang="en-GB" sz="2000" b="1" kern="100" dirty="0">
                <a:effectLst/>
                <a:latin typeface="Calibri" panose="020F0502020204030204" pitchFamily="34" charset="0"/>
                <a:ea typeface="Aptos" panose="020B0004020202020204" pitchFamily="34" charset="0"/>
                <a:cs typeface="Arial" panose="020B0604020202020204" pitchFamily="34" charset="0"/>
              </a:rPr>
              <a:t> unwilling </a:t>
            </a:r>
            <a:r>
              <a:rPr lang="en-GB" sz="2000" kern="100" dirty="0">
                <a:effectLst/>
                <a:latin typeface="Calibri" panose="020F0502020204030204" pitchFamily="34" charset="0"/>
                <a:ea typeface="Aptos" panose="020B0004020202020204" pitchFamily="34" charset="0"/>
                <a:cs typeface="Arial" panose="020B0604020202020204" pitchFamily="34" charset="0"/>
              </a:rPr>
              <a:t>to donate to the MPDF.  </a:t>
            </a:r>
          </a:p>
          <a:p>
            <a:pPr algn="just">
              <a:lnSpc>
                <a:spcPct val="115000"/>
              </a:lnSpc>
              <a:spcAft>
                <a:spcPts val="800"/>
              </a:spcAft>
            </a:pPr>
            <a:r>
              <a:rPr lang="en-GB" sz="2000" b="1" kern="100" dirty="0">
                <a:solidFill>
                  <a:srgbClr val="0070C0"/>
                </a:solidFill>
                <a:effectLst/>
                <a:latin typeface="Calibri" panose="020F0502020204030204" pitchFamily="34" charset="0"/>
                <a:ea typeface="Aptos" panose="020B0004020202020204" pitchFamily="34" charset="0"/>
                <a:cs typeface="Arial" panose="020B0604020202020204" pitchFamily="34" charset="0"/>
              </a:rPr>
              <a:t>RELUCTANT TO DONATE</a:t>
            </a:r>
            <a:r>
              <a:rPr lang="en-GB" sz="2000" kern="100" dirty="0">
                <a:effectLst/>
                <a:latin typeface="Calibri" panose="020F0502020204030204" pitchFamily="34" charset="0"/>
                <a:ea typeface="Aptos" panose="020B0004020202020204" pitchFamily="34" charset="0"/>
                <a:cs typeface="Arial" panose="020B0604020202020204" pitchFamily="34" charset="0"/>
              </a:rPr>
              <a:t>: Many adults expressed reluctance to donate due to a lack of awareness, </a:t>
            </a:r>
            <a:r>
              <a:rPr lang="en-GB" sz="2000" b="1" kern="100" dirty="0">
                <a:effectLst/>
                <a:latin typeface="Calibri" panose="020F0502020204030204" pitchFamily="34" charset="0"/>
                <a:ea typeface="Aptos" panose="020B0004020202020204" pitchFamily="34" charset="0"/>
                <a:cs typeface="Arial" panose="020B0604020202020204" pitchFamily="34" charset="0"/>
              </a:rPr>
              <a:t>distrust in political processes</a:t>
            </a:r>
            <a:r>
              <a:rPr lang="en-GB" sz="2000" kern="100" dirty="0">
                <a:effectLst/>
                <a:latin typeface="Calibri" panose="020F0502020204030204" pitchFamily="34" charset="0"/>
                <a:ea typeface="Aptos" panose="020B0004020202020204" pitchFamily="34" charset="0"/>
                <a:cs typeface="Arial" panose="020B0604020202020204" pitchFamily="34" charset="0"/>
              </a:rPr>
              <a:t>, and </a:t>
            </a:r>
            <a:r>
              <a:rPr lang="en-GB" sz="2000" b="1" kern="100" dirty="0">
                <a:effectLst/>
                <a:latin typeface="Calibri" panose="020F0502020204030204" pitchFamily="34" charset="0"/>
                <a:ea typeface="Aptos" panose="020B0004020202020204" pitchFamily="34" charset="0"/>
                <a:cs typeface="Arial" panose="020B0604020202020204" pitchFamily="34" charset="0"/>
              </a:rPr>
              <a:t>concerns about the misuse of funds</a:t>
            </a:r>
            <a:r>
              <a:rPr lang="en-GB" sz="2000" kern="100" dirty="0">
                <a:effectLst/>
                <a:latin typeface="Calibri" panose="020F0502020204030204" pitchFamily="34" charset="0"/>
                <a:ea typeface="Aptos" panose="020B0004020202020204" pitchFamily="34" charset="0"/>
                <a:cs typeface="Arial" panose="020B0604020202020204" pitchFamily="34" charset="0"/>
              </a:rPr>
              <a:t>. </a:t>
            </a:r>
          </a:p>
          <a:p>
            <a:pPr lvl="1" algn="just">
              <a:lnSpc>
                <a:spcPct val="115000"/>
              </a:lnSpc>
              <a:spcAft>
                <a:spcPts val="800"/>
              </a:spcAft>
            </a:pPr>
            <a:r>
              <a:rPr lang="en-GB" sz="2000" kern="100" dirty="0">
                <a:effectLst/>
                <a:latin typeface="Calibri" panose="020F0502020204030204" pitchFamily="34" charset="0"/>
                <a:ea typeface="Aptos" panose="020B0004020202020204" pitchFamily="34" charset="0"/>
                <a:cs typeface="Arial" panose="020B0604020202020204" pitchFamily="34" charset="0"/>
              </a:rPr>
              <a:t>Financial constraints also play a significant role; some of the mass public felt </a:t>
            </a:r>
            <a:r>
              <a:rPr lang="en-GB" sz="2000" b="1" kern="100" dirty="0">
                <a:effectLst/>
                <a:latin typeface="Calibri" panose="020F0502020204030204" pitchFamily="34" charset="0"/>
                <a:ea typeface="Aptos" panose="020B0004020202020204" pitchFamily="34" charset="0"/>
                <a:cs typeface="Arial" panose="020B0604020202020204" pitchFamily="34" charset="0"/>
              </a:rPr>
              <a:t>unable to contribute </a:t>
            </a:r>
            <a:r>
              <a:rPr lang="en-GB" sz="2000" kern="100" dirty="0">
                <a:effectLst/>
                <a:latin typeface="Calibri" panose="020F0502020204030204" pitchFamily="34" charset="0"/>
                <a:ea typeface="Aptos" panose="020B0004020202020204" pitchFamily="34" charset="0"/>
                <a:cs typeface="Arial" panose="020B0604020202020204" pitchFamily="34" charset="0"/>
              </a:rPr>
              <a:t>beyond their basic needs. </a:t>
            </a:r>
          </a:p>
          <a:p>
            <a:pPr algn="just">
              <a:lnSpc>
                <a:spcPct val="115000"/>
              </a:lnSpc>
              <a:spcAft>
                <a:spcPts val="800"/>
              </a:spcAft>
            </a:pPr>
            <a:r>
              <a:rPr lang="en-GB" sz="2000" b="1" kern="100" dirty="0">
                <a:solidFill>
                  <a:srgbClr val="0070C0"/>
                </a:solidFill>
                <a:latin typeface="Calibri" panose="020F0502020204030204" pitchFamily="34" charset="0"/>
                <a:ea typeface="Aptos" panose="020B0004020202020204" pitchFamily="34" charset="0"/>
                <a:cs typeface="Arial" panose="020B0604020202020204" pitchFamily="34" charset="0"/>
              </a:rPr>
              <a:t>PRO-DONATION</a:t>
            </a:r>
            <a:r>
              <a:rPr lang="en-GB" sz="2000" kern="100" dirty="0">
                <a:latin typeface="Calibri" panose="020F0502020204030204" pitchFamily="34" charset="0"/>
                <a:ea typeface="Aptos" panose="020B0004020202020204" pitchFamily="34" charset="0"/>
                <a:cs typeface="Arial" panose="020B0604020202020204" pitchFamily="34" charset="0"/>
              </a:rPr>
              <a:t>: T</a:t>
            </a:r>
            <a:r>
              <a:rPr lang="en-GB" sz="2000" kern="100" dirty="0">
                <a:effectLst/>
                <a:latin typeface="Calibri" panose="020F0502020204030204" pitchFamily="34" charset="0"/>
                <a:ea typeface="Aptos" panose="020B0004020202020204" pitchFamily="34" charset="0"/>
                <a:cs typeface="Arial" panose="020B0604020202020204" pitchFamily="34" charset="0"/>
              </a:rPr>
              <a:t>hose willing to donate see it as a </a:t>
            </a:r>
            <a:r>
              <a:rPr lang="en-GB" sz="2000" b="1" kern="100" dirty="0">
                <a:effectLst/>
                <a:latin typeface="Calibri" panose="020F0502020204030204" pitchFamily="34" charset="0"/>
                <a:ea typeface="Aptos" panose="020B0004020202020204" pitchFamily="34" charset="0"/>
                <a:cs typeface="Arial" panose="020B0604020202020204" pitchFamily="34" charset="0"/>
              </a:rPr>
              <a:t>civic duty to strengthen democracy</a:t>
            </a:r>
            <a:r>
              <a:rPr lang="en-GB" sz="2000" kern="100" dirty="0">
                <a:effectLst/>
                <a:latin typeface="Calibri" panose="020F0502020204030204" pitchFamily="34" charset="0"/>
                <a:ea typeface="Aptos" panose="020B0004020202020204" pitchFamily="34" charset="0"/>
                <a:cs typeface="Arial" panose="020B0604020202020204" pitchFamily="34" charset="0"/>
              </a:rPr>
              <a:t>, </a:t>
            </a:r>
            <a:r>
              <a:rPr lang="en-GB" sz="2000" b="1" kern="100" dirty="0">
                <a:effectLst/>
                <a:latin typeface="Calibri" panose="020F0502020204030204" pitchFamily="34" charset="0"/>
                <a:ea typeface="Aptos" panose="020B0004020202020204" pitchFamily="34" charset="0"/>
                <a:cs typeface="Arial" panose="020B0604020202020204" pitchFamily="34" charset="0"/>
              </a:rPr>
              <a:t>promote transparency</a:t>
            </a:r>
            <a:r>
              <a:rPr lang="en-GB" sz="2000" kern="100" dirty="0">
                <a:effectLst/>
                <a:latin typeface="Calibri" panose="020F0502020204030204" pitchFamily="34" charset="0"/>
                <a:ea typeface="Aptos" panose="020B0004020202020204" pitchFamily="34" charset="0"/>
                <a:cs typeface="Arial" panose="020B0604020202020204" pitchFamily="34" charset="0"/>
              </a:rPr>
              <a:t> and </a:t>
            </a:r>
            <a:r>
              <a:rPr lang="en-GB" sz="2000" b="1" kern="100" dirty="0">
                <a:effectLst/>
                <a:latin typeface="Calibri" panose="020F0502020204030204" pitchFamily="34" charset="0"/>
                <a:ea typeface="Aptos" panose="020B0004020202020204" pitchFamily="34" charset="0"/>
                <a:cs typeface="Arial" panose="020B0604020202020204" pitchFamily="34" charset="0"/>
              </a:rPr>
              <a:t>empower marginalised groups </a:t>
            </a:r>
            <a:r>
              <a:rPr lang="en-GB" sz="2000" kern="100" dirty="0">
                <a:effectLst/>
                <a:latin typeface="Calibri" panose="020F0502020204030204" pitchFamily="34" charset="0"/>
                <a:ea typeface="Aptos" panose="020B0004020202020204" pitchFamily="34" charset="0"/>
                <a:cs typeface="Arial" panose="020B0604020202020204" pitchFamily="34" charset="0"/>
              </a:rPr>
              <a:t>(particularly women). </a:t>
            </a:r>
          </a:p>
          <a:p>
            <a:pPr algn="just">
              <a:lnSpc>
                <a:spcPct val="115000"/>
              </a:lnSpc>
              <a:spcAft>
                <a:spcPts val="800"/>
              </a:spcAft>
            </a:pPr>
            <a:r>
              <a:rPr lang="en-GB" sz="2000" kern="100" dirty="0">
                <a:effectLst/>
                <a:latin typeface="Calibri" panose="020F0502020204030204" pitchFamily="34" charset="0"/>
                <a:ea typeface="Aptos" panose="020B0004020202020204" pitchFamily="34" charset="0"/>
                <a:cs typeface="Arial" panose="020B0604020202020204" pitchFamily="34" charset="0"/>
              </a:rPr>
              <a:t>These findings reaffirm the need for </a:t>
            </a:r>
            <a:r>
              <a:rPr lang="en-GB" sz="2000" b="1" kern="100" dirty="0">
                <a:effectLst/>
                <a:latin typeface="Calibri" panose="020F0502020204030204" pitchFamily="34" charset="0"/>
                <a:ea typeface="Aptos" panose="020B0004020202020204" pitchFamily="34" charset="0"/>
                <a:cs typeface="Arial" panose="020B0604020202020204" pitchFamily="34" charset="0"/>
              </a:rPr>
              <a:t>improved public education </a:t>
            </a:r>
            <a:r>
              <a:rPr lang="en-GB" sz="2000" kern="100" dirty="0">
                <a:effectLst/>
                <a:latin typeface="Calibri" panose="020F0502020204030204" pitchFamily="34" charset="0"/>
                <a:ea typeface="Aptos" panose="020B0004020202020204" pitchFamily="34" charset="0"/>
                <a:cs typeface="Arial" panose="020B0604020202020204" pitchFamily="34" charset="0"/>
              </a:rPr>
              <a:t>and </a:t>
            </a:r>
            <a:r>
              <a:rPr lang="en-GB" sz="2000" b="1" kern="100" dirty="0">
                <a:effectLst/>
                <a:latin typeface="Calibri" panose="020F0502020204030204" pitchFamily="34" charset="0"/>
                <a:ea typeface="Aptos" panose="020B0004020202020204" pitchFamily="34" charset="0"/>
                <a:cs typeface="Arial" panose="020B0604020202020204" pitchFamily="34" charset="0"/>
              </a:rPr>
              <a:t>outreach to address scepticism</a:t>
            </a:r>
            <a:r>
              <a:rPr lang="en-GB" sz="2000" kern="100" dirty="0">
                <a:effectLst/>
                <a:latin typeface="Calibri" panose="020F0502020204030204" pitchFamily="34" charset="0"/>
                <a:ea typeface="Aptos" panose="020B0004020202020204" pitchFamily="34" charset="0"/>
                <a:cs typeface="Arial" panose="020B0604020202020204" pitchFamily="34" charset="0"/>
              </a:rPr>
              <a:t> and </a:t>
            </a:r>
            <a:r>
              <a:rPr lang="en-GB" sz="2000" b="1" kern="100" dirty="0">
                <a:effectLst/>
                <a:latin typeface="Calibri" panose="020F0502020204030204" pitchFamily="34" charset="0"/>
                <a:ea typeface="Aptos" panose="020B0004020202020204" pitchFamily="34" charset="0"/>
                <a:cs typeface="Arial" panose="020B0604020202020204" pitchFamily="34" charset="0"/>
              </a:rPr>
              <a:t>foster broader support </a:t>
            </a:r>
            <a:r>
              <a:rPr lang="en-GB" sz="2000" kern="100" dirty="0">
                <a:effectLst/>
                <a:latin typeface="Calibri" panose="020F0502020204030204" pitchFamily="34" charset="0"/>
                <a:ea typeface="Aptos" panose="020B0004020202020204" pitchFamily="34" charset="0"/>
                <a:cs typeface="Arial" panose="020B0604020202020204" pitchFamily="34" charset="0"/>
              </a:rPr>
              <a:t>for the MPDF as a tool for political accountability and social change. </a:t>
            </a:r>
            <a:endParaRPr lang="en-ZA"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102" name="Rectangle 2">
            <a:extLst>
              <a:ext uri="{FF2B5EF4-FFF2-40B4-BE49-F238E27FC236}">
                <a16:creationId xmlns:a16="http://schemas.microsoft.com/office/drawing/2014/main" id="{74512229-57A2-CDD8-1E1C-5253EA40324E}"/>
              </a:ext>
            </a:extLst>
          </p:cNvPr>
          <p:cNvSpPr>
            <a:spLocks noGrp="1" noChangeArrowheads="1"/>
          </p:cNvSpPr>
          <p:nvPr>
            <p:ph type="title"/>
          </p:nvPr>
        </p:nvSpPr>
        <p:spPr>
          <a:xfrm>
            <a:off x="424543" y="422688"/>
            <a:ext cx="10069285" cy="838200"/>
          </a:xfrm>
        </p:spPr>
        <p:txBody>
          <a:bodyPr>
            <a:noAutofit/>
          </a:bodyPr>
          <a:lstStyle/>
          <a:p>
            <a:r>
              <a:rPr lang="en-US" altLang="en-US"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rPr>
              <a:t>Self-reported reasons for Multi-Party Democracy Fund donation intentions</a:t>
            </a:r>
            <a:endParaRPr lang="en-GB" altLang="en-US" b="1" dirty="0">
              <a:solidFill>
                <a:schemeClr val="tx2">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A24FF985-F49D-5919-552D-7D1EDBF79CB1}"/>
              </a:ext>
            </a:extLst>
          </p:cNvPr>
          <p:cNvGrpSpPr/>
          <p:nvPr/>
        </p:nvGrpSpPr>
        <p:grpSpPr>
          <a:xfrm>
            <a:off x="10091056" y="1027113"/>
            <a:ext cx="1676401" cy="5511800"/>
            <a:chOff x="10033288" y="772686"/>
            <a:chExt cx="1676401" cy="5741347"/>
          </a:xfrm>
        </p:grpSpPr>
        <p:grpSp>
          <p:nvGrpSpPr>
            <p:cNvPr id="3" name="Group 2">
              <a:extLst>
                <a:ext uri="{FF2B5EF4-FFF2-40B4-BE49-F238E27FC236}">
                  <a16:creationId xmlns:a16="http://schemas.microsoft.com/office/drawing/2014/main" id="{3DBDB0A8-2775-FE6E-8A9F-C27C54C53C13}"/>
                </a:ext>
              </a:extLst>
            </p:cNvPr>
            <p:cNvGrpSpPr/>
            <p:nvPr/>
          </p:nvGrpSpPr>
          <p:grpSpPr>
            <a:xfrm>
              <a:off x="10033288" y="772686"/>
              <a:ext cx="1676401" cy="4597737"/>
              <a:chOff x="10091058" y="1240972"/>
              <a:chExt cx="1676401" cy="4597737"/>
            </a:xfrm>
          </p:grpSpPr>
          <p:grpSp>
            <p:nvGrpSpPr>
              <p:cNvPr id="4100" name="Group 4">
                <a:extLst>
                  <a:ext uri="{FF2B5EF4-FFF2-40B4-BE49-F238E27FC236}">
                    <a16:creationId xmlns:a16="http://schemas.microsoft.com/office/drawing/2014/main" id="{03E7DE5C-311C-E22A-93F8-E258334F6431}"/>
                  </a:ext>
                </a:extLst>
              </p:cNvPr>
              <p:cNvGrpSpPr>
                <a:grpSpLocks noChangeAspect="1"/>
              </p:cNvGrpSpPr>
              <p:nvPr/>
            </p:nvGrpSpPr>
            <p:grpSpPr bwMode="auto">
              <a:xfrm>
                <a:off x="10091058" y="1240972"/>
                <a:ext cx="1676401" cy="3454127"/>
                <a:chOff x="6961188" y="480230"/>
                <a:chExt cx="2016126" cy="4216629"/>
              </a:xfrm>
            </p:grpSpPr>
            <p:pic>
              <p:nvPicPr>
                <p:cNvPr id="6" name="Picture 5">
                  <a:extLst>
                    <a:ext uri="{FF2B5EF4-FFF2-40B4-BE49-F238E27FC236}">
                      <a16:creationId xmlns:a16="http://schemas.microsoft.com/office/drawing/2014/main" id="{E1729828-8DE6-A3BE-63CC-0C2EA8402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030662" y="480230"/>
                  <a:ext cx="1877174" cy="129597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82074709-DE4D-D6E0-8BE2-51044DB396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961188" y="1934779"/>
                  <a:ext cx="2016125" cy="13660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a:extLst>
                    <a:ext uri="{FF2B5EF4-FFF2-40B4-BE49-F238E27FC236}">
                      <a16:creationId xmlns:a16="http://schemas.microsoft.com/office/drawing/2014/main" id="{EC9BC7FB-4C3A-FA55-7B9D-721125983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961189" y="3395109"/>
                  <a:ext cx="2016125" cy="13017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pic>
            <p:nvPicPr>
              <p:cNvPr id="2" name="Picture 1">
                <a:extLst>
                  <a:ext uri="{FF2B5EF4-FFF2-40B4-BE49-F238E27FC236}">
                    <a16:creationId xmlns:a16="http://schemas.microsoft.com/office/drawing/2014/main" id="{F973A3FF-FFC2-A068-017D-51F4C8BB8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123711" y="4772357"/>
                <a:ext cx="1643746" cy="10663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pic>
          <p:nvPicPr>
            <p:cNvPr id="4" name="Picture 3">
              <a:extLst>
                <a:ext uri="{FF2B5EF4-FFF2-40B4-BE49-F238E27FC236}">
                  <a16:creationId xmlns:a16="http://schemas.microsoft.com/office/drawing/2014/main" id="{05741F36-BA02-3042-0F21-1B9F2DA0BF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070265" y="5447681"/>
              <a:ext cx="1639422" cy="10663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Tree>
    <p:extLst>
      <p:ext uri="{BB962C8B-B14F-4D97-AF65-F5344CB8AC3E}">
        <p14:creationId xmlns:p14="http://schemas.microsoft.com/office/powerpoint/2010/main" val="982848723"/>
      </p:ext>
    </p:extLst>
  </p:cSld>
  <p:clrMapOvr>
    <a:masterClrMapping/>
  </p:clrMapOvr>
  <p:transition spd="slow" advTm="7504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9D6D-B05F-2A96-9275-EC606F18C62C}"/>
              </a:ext>
            </a:extLst>
          </p:cNvPr>
          <p:cNvSpPr>
            <a:spLocks noGrp="1"/>
          </p:cNvSpPr>
          <p:nvPr>
            <p:ph type="title"/>
          </p:nvPr>
        </p:nvSpPr>
        <p:spPr>
          <a:xfrm>
            <a:off x="609600" y="107004"/>
            <a:ext cx="10972800" cy="778213"/>
          </a:xfrm>
        </p:spPr>
        <p:txBody>
          <a:bodyPr/>
          <a:lstStyle/>
          <a:p>
            <a:r>
              <a:rPr lang="en-US" sz="3600" dirty="0">
                <a:solidFill>
                  <a:schemeClr val="bg1"/>
                </a:solidFill>
              </a:rPr>
              <a:t>Study objectives</a:t>
            </a:r>
            <a:endParaRPr lang="en-ZA" sz="3600" dirty="0">
              <a:solidFill>
                <a:schemeClr val="bg1"/>
              </a:solidFill>
            </a:endParaRPr>
          </a:p>
        </p:txBody>
      </p:sp>
      <p:sp>
        <p:nvSpPr>
          <p:cNvPr id="3" name="Content Placeholder 2">
            <a:extLst>
              <a:ext uri="{FF2B5EF4-FFF2-40B4-BE49-F238E27FC236}">
                <a16:creationId xmlns:a16="http://schemas.microsoft.com/office/drawing/2014/main" id="{52C60B1A-6553-858F-18A1-7C5CCB85AA70}"/>
              </a:ext>
            </a:extLst>
          </p:cNvPr>
          <p:cNvSpPr>
            <a:spLocks noGrp="1"/>
          </p:cNvSpPr>
          <p:nvPr>
            <p:ph idx="1"/>
          </p:nvPr>
        </p:nvSpPr>
        <p:spPr>
          <a:xfrm>
            <a:off x="212406" y="1185706"/>
            <a:ext cx="11624553" cy="5415740"/>
          </a:xfrm>
        </p:spPr>
        <p:txBody>
          <a:bodyPr/>
          <a:lstStyle/>
          <a:p>
            <a:r>
              <a:rPr lang="en-US" sz="2400" dirty="0">
                <a:latin typeface="Calibri" panose="020F0502020204030204" pitchFamily="34" charset="0"/>
                <a:ea typeface="Calibri" panose="020F0502020204030204" pitchFamily="34" charset="0"/>
                <a:cs typeface="Calibri" panose="020F0502020204030204" pitchFamily="34" charset="0"/>
              </a:rPr>
              <a:t>Evaluate the effectiveness of IEC capacity in implementing the Political Funding Act</a:t>
            </a:r>
          </a:p>
          <a:p>
            <a:r>
              <a:rPr lang="en-US" sz="2400" dirty="0">
                <a:latin typeface="Calibri" panose="020F0502020204030204" pitchFamily="34" charset="0"/>
                <a:ea typeface="Calibri" panose="020F0502020204030204" pitchFamily="34" charset="0"/>
                <a:cs typeface="Calibri" panose="020F0502020204030204" pitchFamily="34" charset="0"/>
              </a:rPr>
              <a:t>Assess public and expert opinion on the thresholds and limits for private donations</a:t>
            </a:r>
          </a:p>
          <a:p>
            <a:r>
              <a:rPr lang="en-US" sz="2400" dirty="0">
                <a:latin typeface="Calibri" panose="020F0502020204030204" pitchFamily="34" charset="0"/>
                <a:ea typeface="Calibri" panose="020F0502020204030204" pitchFamily="34" charset="0"/>
                <a:cs typeface="Calibri" panose="020F0502020204030204" pitchFamily="34" charset="0"/>
              </a:rPr>
              <a:t>Explore attitudes towards the Multi-Party Democracy Fund and strategies for its enhancement</a:t>
            </a:r>
          </a:p>
          <a:p>
            <a:r>
              <a:rPr lang="en-US" sz="2400" dirty="0">
                <a:latin typeface="Calibri" panose="020F0502020204030204" pitchFamily="34" charset="0"/>
                <a:ea typeface="Calibri" panose="020F0502020204030204" pitchFamily="34" charset="0"/>
                <a:cs typeface="Calibri" panose="020F0502020204030204" pitchFamily="34" charset="0"/>
              </a:rPr>
              <a:t>Examine the possible relationship between political finance and gender equality in representation</a:t>
            </a:r>
          </a:p>
          <a:p>
            <a:r>
              <a:rPr lang="en-US" sz="2400" dirty="0">
                <a:latin typeface="Calibri" panose="020F0502020204030204" pitchFamily="34" charset="0"/>
                <a:ea typeface="Calibri" panose="020F0502020204030204" pitchFamily="34" charset="0"/>
                <a:cs typeface="Calibri" panose="020F0502020204030204" pitchFamily="34" charset="0"/>
              </a:rPr>
              <a:t>Investigate the feasibility and desirability of different regulatory approaches (e.g., income-based vs. expenditure-based)</a:t>
            </a:r>
          </a:p>
          <a:p>
            <a:r>
              <a:rPr lang="en-US" sz="2400" dirty="0">
                <a:latin typeface="Calibri" panose="020F0502020204030204" pitchFamily="34" charset="0"/>
                <a:ea typeface="Calibri" panose="020F0502020204030204" pitchFamily="34" charset="0"/>
                <a:cs typeface="Calibri" panose="020F0502020204030204" pitchFamily="34" charset="0"/>
              </a:rPr>
              <a:t>Consider whether responsibility for investigating breaches of the Act should remain with the IEC or be transferred to another institution</a:t>
            </a:r>
          </a:p>
          <a:p>
            <a:r>
              <a:rPr lang="en-US" sz="2400" dirty="0">
                <a:latin typeface="Calibri" panose="020F0502020204030204" pitchFamily="34" charset="0"/>
                <a:ea typeface="Calibri" panose="020F0502020204030204" pitchFamily="34" charset="0"/>
                <a:cs typeface="Calibri" panose="020F0502020204030204" pitchFamily="34" charset="0"/>
              </a:rPr>
              <a:t>Identify the institutional and technical capacities required by the IEC to ensure full compliance with the Act</a:t>
            </a:r>
          </a:p>
          <a:p>
            <a:pPr marL="0" indent="0">
              <a:buNone/>
            </a:pPr>
            <a:endParaRPr lang="en-US"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sp>
        <p:nvSpPr>
          <p:cNvPr id="4" name="TextBox 3">
            <a:extLst>
              <a:ext uri="{FF2B5EF4-FFF2-40B4-BE49-F238E27FC236}">
                <a16:creationId xmlns:a16="http://schemas.microsoft.com/office/drawing/2014/main" id="{D250B573-B79C-FEA2-F7C2-A58E54D3CAD2}"/>
              </a:ext>
            </a:extLst>
          </p:cNvPr>
          <p:cNvSpPr txBox="1"/>
          <p:nvPr/>
        </p:nvSpPr>
        <p:spPr>
          <a:xfrm>
            <a:off x="7827666" y="5900918"/>
            <a:ext cx="2140299" cy="700570"/>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F665962F-8DE3-4B73-8D0B-51C75BD44C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0947" y="5900918"/>
            <a:ext cx="1052769" cy="70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90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CB46D-3212-62D3-6B55-948CA9D6FF6B}"/>
              </a:ext>
            </a:extLst>
          </p:cNvPr>
          <p:cNvSpPr>
            <a:spLocks noGrp="1"/>
          </p:cNvSpPr>
          <p:nvPr>
            <p:ph type="body" idx="1"/>
          </p:nvPr>
        </p:nvSpPr>
        <p:spPr>
          <a:xfrm>
            <a:off x="587830" y="365125"/>
            <a:ext cx="5409745" cy="1372235"/>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responses to the question: “Would you be more or less willing to donate to the Multi-Party Democracy Fund if you received some money back on the taxes you pay (i.e., tax rebate)?“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D6910E2-254D-30C2-8968-C1E13332B825}"/>
              </a:ext>
            </a:extLst>
          </p:cNvPr>
          <p:cNvSpPr>
            <a:spLocks noGrp="1"/>
          </p:cNvSpPr>
          <p:nvPr>
            <p:ph sz="quarter" idx="4"/>
          </p:nvPr>
        </p:nvSpPr>
        <p:spPr>
          <a:xfrm>
            <a:off x="6172200" y="3243943"/>
            <a:ext cx="5183188" cy="3248930"/>
          </a:xfrm>
        </p:spPr>
        <p:txBody>
          <a:bodyPr>
            <a:normAutofit lnSpcReduction="10000"/>
          </a:bodyPr>
          <a:lstStyle/>
          <a:p>
            <a:r>
              <a:rPr lang="en-US" sz="2000" dirty="0">
                <a:latin typeface="Calibri" panose="020F0502020204030204" pitchFamily="34" charset="0"/>
                <a:ea typeface="Calibri" panose="020F0502020204030204" pitchFamily="34" charset="0"/>
                <a:cs typeface="Calibri" panose="020F0502020204030204" pitchFamily="34" charset="0"/>
              </a:rPr>
              <a:t>We discovered that </a:t>
            </a:r>
            <a:r>
              <a:rPr lang="en-US" sz="2000" b="1" dirty="0">
                <a:latin typeface="Calibri" panose="020F0502020204030204" pitchFamily="34" charset="0"/>
                <a:ea typeface="Calibri" panose="020F0502020204030204" pitchFamily="34" charset="0"/>
                <a:cs typeface="Calibri" panose="020F0502020204030204" pitchFamily="34" charset="0"/>
              </a:rPr>
              <a:t>men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younger adults</a:t>
            </a:r>
            <a:r>
              <a:rPr lang="en-US" sz="2000" dirty="0">
                <a:latin typeface="Calibri" panose="020F0502020204030204" pitchFamily="34" charset="0"/>
                <a:ea typeface="Calibri" panose="020F0502020204030204" pitchFamily="34" charset="0"/>
                <a:cs typeface="Calibri" panose="020F0502020204030204" pitchFamily="34" charset="0"/>
              </a:rPr>
              <a:t>, and people living in the </a:t>
            </a:r>
            <a:r>
              <a:rPr lang="en-US" sz="2000" b="1" dirty="0">
                <a:latin typeface="Calibri" panose="020F0502020204030204" pitchFamily="34" charset="0"/>
                <a:ea typeface="Calibri" panose="020F0502020204030204" pitchFamily="34" charset="0"/>
                <a:cs typeface="Calibri" panose="020F0502020204030204" pitchFamily="34" charset="0"/>
              </a:rPr>
              <a:t>Western Cape</a:t>
            </a:r>
            <a:r>
              <a:rPr lang="en-US" sz="2000" dirty="0">
                <a:latin typeface="Calibri" panose="020F0502020204030204" pitchFamily="34" charset="0"/>
                <a:ea typeface="Calibri" panose="020F0502020204030204" pitchFamily="34" charset="0"/>
                <a:cs typeface="Calibri" panose="020F0502020204030204" pitchFamily="34" charset="0"/>
              </a:rPr>
              <a:t> showed higher willingness to donate under these conditions.</a:t>
            </a:r>
          </a:p>
          <a:p>
            <a:r>
              <a:rPr lang="en-US" sz="2000" b="1" dirty="0">
                <a:latin typeface="Calibri" panose="020F0502020204030204" pitchFamily="34" charset="0"/>
                <a:ea typeface="Calibri" panose="020F0502020204030204" pitchFamily="34" charset="0"/>
                <a:cs typeface="Calibri" panose="020F0502020204030204" pitchFamily="34" charset="0"/>
              </a:rPr>
              <a:t>More educated</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white adults </a:t>
            </a:r>
            <a:r>
              <a:rPr lang="en-US" sz="2000" dirty="0">
                <a:latin typeface="Calibri" panose="020F0502020204030204" pitchFamily="34" charset="0"/>
                <a:ea typeface="Calibri" panose="020F0502020204030204" pitchFamily="34" charset="0"/>
                <a:cs typeface="Calibri" panose="020F0502020204030204" pitchFamily="34" charset="0"/>
              </a:rPr>
              <a:t>as well as residents of the </a:t>
            </a:r>
            <a:r>
              <a:rPr lang="en-US" sz="2000" b="1" dirty="0">
                <a:latin typeface="Calibri" panose="020F0502020204030204" pitchFamily="34" charset="0"/>
                <a:ea typeface="Calibri" panose="020F0502020204030204" pitchFamily="34" charset="0"/>
                <a:cs typeface="Calibri" panose="020F0502020204030204" pitchFamily="34" charset="0"/>
              </a:rPr>
              <a:t>Eastern Cape</a:t>
            </a:r>
            <a:r>
              <a:rPr lang="en-US" sz="2000" dirty="0">
                <a:latin typeface="Calibri" panose="020F0502020204030204" pitchFamily="34" charset="0"/>
                <a:ea typeface="Calibri" panose="020F0502020204030204" pitchFamily="34" charset="0"/>
                <a:cs typeface="Calibri" panose="020F0502020204030204" pitchFamily="34" charset="0"/>
              </a:rPr>
              <a:t>, the </a:t>
            </a:r>
            <a:r>
              <a:rPr lang="en-US" sz="2000" b="1" dirty="0">
                <a:latin typeface="Calibri" panose="020F0502020204030204" pitchFamily="34" charset="0"/>
                <a:ea typeface="Calibri" panose="020F0502020204030204" pitchFamily="34" charset="0"/>
                <a:cs typeface="Calibri" panose="020F0502020204030204" pitchFamily="34" charset="0"/>
              </a:rPr>
              <a:t>Northern Cape</a:t>
            </a:r>
            <a:r>
              <a:rPr lang="en-US" sz="2000" dirty="0">
                <a:latin typeface="Calibri" panose="020F0502020204030204" pitchFamily="34" charset="0"/>
                <a:ea typeface="Calibri" panose="020F0502020204030204" pitchFamily="34" charset="0"/>
                <a:cs typeface="Calibri" panose="020F0502020204030204" pitchFamily="34" charset="0"/>
              </a:rPr>
              <a:t> and the </a:t>
            </a:r>
            <a:r>
              <a:rPr lang="en-US" sz="2000" b="1" dirty="0">
                <a:latin typeface="Calibri" panose="020F0502020204030204" pitchFamily="34" charset="0"/>
                <a:ea typeface="Calibri" panose="020F0502020204030204" pitchFamily="34" charset="0"/>
                <a:cs typeface="Calibri" panose="020F0502020204030204" pitchFamily="34" charset="0"/>
              </a:rPr>
              <a:t>North West </a:t>
            </a:r>
            <a:r>
              <a:rPr lang="en-US" sz="2000" dirty="0">
                <a:latin typeface="Calibri" panose="020F0502020204030204" pitchFamily="34" charset="0"/>
                <a:ea typeface="Calibri" panose="020F0502020204030204" pitchFamily="34" charset="0"/>
                <a:cs typeface="Calibri" panose="020F0502020204030204" pitchFamily="34" charset="0"/>
              </a:rPr>
              <a:t>showed less willingness.  </a:t>
            </a:r>
          </a:p>
          <a:p>
            <a:r>
              <a:rPr lang="en-US" sz="2000" b="1" dirty="0">
                <a:latin typeface="Calibri" panose="020F0502020204030204" pitchFamily="34" charset="0"/>
                <a:ea typeface="Calibri" panose="020F0502020204030204" pitchFamily="34" charset="0"/>
                <a:cs typeface="Calibri" panose="020F0502020204030204" pitchFamily="34" charset="0"/>
              </a:rPr>
              <a:t>Active political party members </a:t>
            </a:r>
            <a:r>
              <a:rPr lang="en-US" sz="2000" dirty="0">
                <a:latin typeface="Calibri" panose="020F0502020204030204" pitchFamily="34" charset="0"/>
                <a:ea typeface="Calibri" panose="020F0502020204030204" pitchFamily="34" charset="0"/>
                <a:cs typeface="Calibri" panose="020F0502020204030204" pitchFamily="34" charset="0"/>
              </a:rPr>
              <a:t>and </a:t>
            </a:r>
            <a:r>
              <a:rPr lang="en-US" sz="2000" b="1" dirty="0">
                <a:latin typeface="Calibri" panose="020F0502020204030204" pitchFamily="34" charset="0"/>
                <a:ea typeface="Calibri" panose="020F0502020204030204" pitchFamily="34" charset="0"/>
                <a:cs typeface="Calibri" panose="020F0502020204030204" pitchFamily="34" charset="0"/>
              </a:rPr>
              <a:t>past donors </a:t>
            </a:r>
            <a:r>
              <a:rPr lang="en-US" sz="2000" dirty="0">
                <a:latin typeface="Calibri" panose="020F0502020204030204" pitchFamily="34" charset="0"/>
                <a:ea typeface="Calibri" panose="020F0502020204030204" pitchFamily="34" charset="0"/>
                <a:cs typeface="Calibri" panose="020F0502020204030204" pitchFamily="34" charset="0"/>
              </a:rPr>
              <a:t>were more likely to respond positively to the rebate offer.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937657"/>
          <a:ext cx="5157787" cy="455521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791E4B16-593F-A8E9-61A0-DE2950A89955}"/>
              </a:ext>
            </a:extLst>
          </p:cNvPr>
          <p:cNvSpPr>
            <a:spLocks noGrp="1"/>
          </p:cNvSpPr>
          <p:nvPr>
            <p:ph type="title"/>
          </p:nvPr>
        </p:nvSpPr>
        <p:spPr>
          <a:xfrm>
            <a:off x="6134100" y="365125"/>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Will Tax Rebates Boost Willingness to Donate?</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E756AB6-1EE3-9EA4-BE34-A7D66B1B9853}"/>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7849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D9FE9D-D24F-4660-5CFA-FCC849E281E1}"/>
              </a:ext>
            </a:extLst>
          </p:cNvPr>
          <p:cNvSpPr>
            <a:spLocks noGrp="1"/>
          </p:cNvSpPr>
          <p:nvPr>
            <p:ph type="title"/>
          </p:nvPr>
        </p:nvSpPr>
        <p:spPr>
          <a:xfrm>
            <a:off x="831849" y="1042298"/>
            <a:ext cx="10515600" cy="2852737"/>
          </a:xfrm>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Changes to the Political Financial Regulatory Framework</a:t>
            </a:r>
            <a:br>
              <a:rPr lang="en-ZA" b="1" i="1" dirty="0">
                <a:latin typeface="Calibri" panose="020F0502020204030204" pitchFamily="34" charset="0"/>
                <a:ea typeface="Calibri" panose="020F0502020204030204" pitchFamily="34" charset="0"/>
                <a:cs typeface="Calibri" panose="020F0502020204030204" pitchFamily="34" charset="0"/>
              </a:rPr>
            </a:br>
            <a:endParaRPr lang="en-ZA" dirty="0"/>
          </a:p>
        </p:txBody>
      </p:sp>
      <p:grpSp>
        <p:nvGrpSpPr>
          <p:cNvPr id="21" name="Group 20">
            <a:extLst>
              <a:ext uri="{FF2B5EF4-FFF2-40B4-BE49-F238E27FC236}">
                <a16:creationId xmlns:a16="http://schemas.microsoft.com/office/drawing/2014/main" id="{60A58C0C-A905-C7E7-4A80-B8694DEDCA39}"/>
              </a:ext>
            </a:extLst>
          </p:cNvPr>
          <p:cNvGrpSpPr/>
          <p:nvPr/>
        </p:nvGrpSpPr>
        <p:grpSpPr>
          <a:xfrm>
            <a:off x="1097286" y="3895035"/>
            <a:ext cx="10156576" cy="2557336"/>
            <a:chOff x="901343" y="3895035"/>
            <a:chExt cx="10156576" cy="2557336"/>
          </a:xfrm>
        </p:grpSpPr>
        <p:pic>
          <p:nvPicPr>
            <p:cNvPr id="17" name="Picture 16">
              <a:extLst>
                <a:ext uri="{FF2B5EF4-FFF2-40B4-BE49-F238E27FC236}">
                  <a16:creationId xmlns:a16="http://schemas.microsoft.com/office/drawing/2014/main" id="{3881BA1D-BF17-BA64-5D86-A0178FBCB1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6239140" y="3958355"/>
              <a:ext cx="2509307" cy="2484462"/>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a:extLst>
                <a:ext uri="{FF2B5EF4-FFF2-40B4-BE49-F238E27FC236}">
                  <a16:creationId xmlns:a16="http://schemas.microsoft.com/office/drawing/2014/main" id="{34C394D7-7694-C911-3AB7-AE16AF69DB75}"/>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8986007" y="3948802"/>
              <a:ext cx="2071912" cy="2503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8F89A072-90BA-7041-67EB-A281533F5A6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3580345" y="3918339"/>
              <a:ext cx="2509304" cy="250930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a:extLst>
                <a:ext uri="{FF2B5EF4-FFF2-40B4-BE49-F238E27FC236}">
                  <a16:creationId xmlns:a16="http://schemas.microsoft.com/office/drawing/2014/main" id="{64336B31-4FA8-E597-35B3-13A27A7B943D}"/>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01343" y="3895035"/>
              <a:ext cx="2506453" cy="250645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Tree>
    <p:extLst>
      <p:ext uri="{BB962C8B-B14F-4D97-AF65-F5344CB8AC3E}">
        <p14:creationId xmlns:p14="http://schemas.microsoft.com/office/powerpoint/2010/main" val="29437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D64E79-57DD-9617-A109-72086A9828C0}"/>
              </a:ext>
            </a:extLst>
          </p:cNvPr>
          <p:cNvSpPr>
            <a:spLocks noGrp="1"/>
          </p:cNvSpPr>
          <p:nvPr>
            <p:ph type="body" idx="1"/>
          </p:nvPr>
        </p:nvSpPr>
        <p:spPr>
          <a:xfrm>
            <a:off x="900114" y="365125"/>
            <a:ext cx="5157787" cy="1507218"/>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agreement and disagreement with the statement: “Monitoring how much a political party is spending is a good way to check how accurately it is reporting the donations it has received”</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C84309F5-5C8B-D1F7-3BE9-9EFFA5ED1E93}"/>
              </a:ext>
            </a:extLst>
          </p:cNvPr>
          <p:cNvSpPr>
            <a:spLocks noGrp="1"/>
          </p:cNvSpPr>
          <p:nvPr>
            <p:ph sz="quarter" idx="4"/>
          </p:nvPr>
        </p:nvSpPr>
        <p:spPr>
          <a:xfrm>
            <a:off x="6172200" y="3429000"/>
            <a:ext cx="5183188" cy="3063874"/>
          </a:xfrm>
        </p:spPr>
        <p:txBody>
          <a:bodyP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Higher socio-economic status</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education</a:t>
            </a:r>
            <a:r>
              <a:rPr lang="en-US" sz="2000" dirty="0">
                <a:latin typeface="Calibri" panose="020F0502020204030204" pitchFamily="34" charset="0"/>
                <a:ea typeface="Calibri" panose="020F0502020204030204" pitchFamily="34" charset="0"/>
                <a:cs typeface="Calibri" panose="020F0502020204030204" pitchFamily="34" charset="0"/>
              </a:rPr>
              <a:t> levels correlated with stronger agreement. </a:t>
            </a:r>
          </a:p>
          <a:p>
            <a:r>
              <a:rPr lang="en-US" sz="2000" dirty="0">
                <a:latin typeface="Calibri" panose="020F0502020204030204" pitchFamily="34" charset="0"/>
                <a:ea typeface="Calibri" panose="020F0502020204030204" pitchFamily="34" charset="0"/>
                <a:cs typeface="Calibri" panose="020F0502020204030204" pitchFamily="34" charset="0"/>
              </a:rPr>
              <a:t>Certain provinces (i.e., the </a:t>
            </a:r>
            <a:r>
              <a:rPr lang="en-US" sz="2000" b="1" dirty="0">
                <a:latin typeface="Calibri" panose="020F0502020204030204" pitchFamily="34" charset="0"/>
                <a:ea typeface="Calibri" panose="020F0502020204030204" pitchFamily="34" charset="0"/>
                <a:cs typeface="Calibri" panose="020F0502020204030204" pitchFamily="34" charset="0"/>
              </a:rPr>
              <a:t>Northern Cape</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Limpopo</a:t>
            </a:r>
            <a:r>
              <a:rPr lang="en-US" sz="2000" dirty="0">
                <a:latin typeface="Calibri" panose="020F0502020204030204" pitchFamily="34" charset="0"/>
                <a:ea typeface="Calibri" panose="020F0502020204030204" pitchFamily="34" charset="0"/>
                <a:cs typeface="Calibri" panose="020F0502020204030204" pitchFamily="34" charset="0"/>
              </a:rPr>
              <a:t>) expressed lower levels of agreement. </a:t>
            </a:r>
          </a:p>
          <a:p>
            <a:r>
              <a:rPr lang="en-US" sz="2000" b="1" dirty="0">
                <a:latin typeface="Calibri" panose="020F0502020204030204" pitchFamily="34" charset="0"/>
                <a:ea typeface="Calibri" panose="020F0502020204030204" pitchFamily="34" charset="0"/>
                <a:cs typeface="Calibri" panose="020F0502020204030204" pitchFamily="34" charset="0"/>
              </a:rPr>
              <a:t>Voters</a:t>
            </a:r>
            <a:r>
              <a:rPr lang="en-US" sz="2000" dirty="0">
                <a:latin typeface="Calibri" panose="020F0502020204030204" pitchFamily="34" charset="0"/>
                <a:ea typeface="Calibri" panose="020F0502020204030204" pitchFamily="34" charset="0"/>
                <a:cs typeface="Calibri" panose="020F0502020204030204" pitchFamily="34" charset="0"/>
              </a:rPr>
              <a:t> are more likely to agree than those who have </a:t>
            </a:r>
            <a:r>
              <a:rPr lang="en-US" sz="2000" b="1" dirty="0">
                <a:latin typeface="Calibri" panose="020F0502020204030204" pitchFamily="34" charset="0"/>
                <a:ea typeface="Calibri" panose="020F0502020204030204" pitchFamily="34" charset="0"/>
                <a:cs typeface="Calibri" panose="020F0502020204030204" pitchFamily="34" charset="0"/>
              </a:rPr>
              <a:t>not voted </a:t>
            </a:r>
            <a:r>
              <a:rPr lang="en-US" sz="2000" dirty="0">
                <a:latin typeface="Calibri" panose="020F0502020204030204" pitchFamily="34" charset="0"/>
                <a:ea typeface="Calibri" panose="020F0502020204030204" pitchFamily="34" charset="0"/>
                <a:cs typeface="Calibri" panose="020F0502020204030204" pitchFamily="34" charset="0"/>
              </a:rPr>
              <a:t>in elections before. </a:t>
            </a:r>
          </a:p>
          <a:p>
            <a:r>
              <a:rPr lang="en-GB" sz="2000" b="1" dirty="0">
                <a:effectLst/>
                <a:latin typeface="Calibri" panose="020F0502020204030204" pitchFamily="34" charset="0"/>
                <a:ea typeface="Aptos" panose="020B0004020202020204" pitchFamily="34" charset="0"/>
              </a:rPr>
              <a:t>Past donors</a:t>
            </a:r>
            <a:r>
              <a:rPr lang="en-GB" sz="2000" dirty="0">
                <a:effectLst/>
                <a:latin typeface="Calibri" panose="020F0502020204030204" pitchFamily="34" charset="0"/>
                <a:ea typeface="Aptos" panose="020B0004020202020204" pitchFamily="34" charset="0"/>
              </a:rPr>
              <a:t> expressed scepticism about this option.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872343"/>
          <a:ext cx="5157787" cy="462053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F6C3F2FD-9852-BF56-767E-8680C2B17600}"/>
              </a:ext>
            </a:extLst>
          </p:cNvPr>
          <p:cNvSpPr>
            <a:spLocks noGrp="1"/>
          </p:cNvSpPr>
          <p:nvPr>
            <p:ph type="title"/>
          </p:nvPr>
        </p:nvSpPr>
        <p:spPr>
          <a:xfrm>
            <a:off x="6134100" y="365126"/>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Support for Monitoring Party Spending</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9768F72-49FD-68C6-9BB6-686E8BD4ACB3}"/>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47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892C7D-DEDE-25B6-063E-1212AAA076CC}"/>
              </a:ext>
            </a:extLst>
          </p:cNvPr>
          <p:cNvSpPr>
            <a:spLocks noGrp="1"/>
          </p:cNvSpPr>
          <p:nvPr>
            <p:ph type="body" idx="1"/>
          </p:nvPr>
        </p:nvSpPr>
        <p:spPr>
          <a:xfrm>
            <a:off x="798512" y="365126"/>
            <a:ext cx="5157787" cy="1518103"/>
          </a:xfrm>
        </p:spPr>
        <p:txBody>
          <a:bodyPr>
            <a:no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Public agreement and disagreement with the statement: “One of the conditions of a political party receiving public money should be that it promotes and supports female representatives (e.g., on its party lists and in leadership roles).” </a:t>
            </a:r>
            <a:endParaRPr lang="en-ZA"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EFF00A45-5A47-77B3-0F55-C61E50BE8B01}"/>
              </a:ext>
            </a:extLst>
          </p:cNvPr>
          <p:cNvSpPr>
            <a:spLocks noGrp="1"/>
          </p:cNvSpPr>
          <p:nvPr>
            <p:ph sz="quarter" idx="4"/>
          </p:nvPr>
        </p:nvSpPr>
        <p:spPr>
          <a:xfrm>
            <a:off x="6172200" y="3341914"/>
            <a:ext cx="5183188" cy="3150960"/>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Agreement with the statement was found to be highest in </a:t>
            </a:r>
            <a:r>
              <a:rPr lang="en-US" sz="2000" b="1" dirty="0">
                <a:latin typeface="Calibri" panose="020F0502020204030204" pitchFamily="34" charset="0"/>
                <a:ea typeface="Calibri" panose="020F0502020204030204" pitchFamily="34" charset="0"/>
                <a:cs typeface="Calibri" panose="020F0502020204030204" pitchFamily="34" charset="0"/>
              </a:rPr>
              <a:t>KwaZulu-Natal </a:t>
            </a:r>
            <a:r>
              <a:rPr lang="en-US" sz="2000" dirty="0">
                <a:latin typeface="Calibri" panose="020F0502020204030204" pitchFamily="34" charset="0"/>
                <a:ea typeface="Calibri" panose="020F0502020204030204" pitchFamily="34" charset="0"/>
                <a:cs typeface="Calibri" panose="020F0502020204030204" pitchFamily="34" charset="0"/>
              </a:rPr>
              <a:t>and weakest in in the </a:t>
            </a:r>
            <a:r>
              <a:rPr lang="en-US" sz="2000" b="1" dirty="0">
                <a:latin typeface="Calibri" panose="020F0502020204030204" pitchFamily="34" charset="0"/>
                <a:ea typeface="Calibri" panose="020F0502020204030204" pitchFamily="34" charset="0"/>
                <a:cs typeface="Calibri" panose="020F0502020204030204" pitchFamily="34" charset="0"/>
              </a:rPr>
              <a:t>Free State </a:t>
            </a:r>
            <a:r>
              <a:rPr lang="en-US" sz="2000" dirty="0">
                <a:latin typeface="Calibri" panose="020F0502020204030204" pitchFamily="34" charset="0"/>
                <a:ea typeface="Calibri" panose="020F0502020204030204" pitchFamily="34" charset="0"/>
                <a:cs typeface="Calibri" panose="020F0502020204030204" pitchFamily="34" charset="0"/>
              </a:rPr>
              <a:t>and the </a:t>
            </a:r>
            <a:r>
              <a:rPr lang="en-US" sz="2000" b="1" dirty="0">
                <a:latin typeface="Calibri" panose="020F0502020204030204" pitchFamily="34" charset="0"/>
                <a:ea typeface="Calibri" panose="020F0502020204030204" pitchFamily="34" charset="0"/>
                <a:cs typeface="Calibri" panose="020F0502020204030204" pitchFamily="34" charset="0"/>
              </a:rPr>
              <a:t>Western Cape</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b="1" dirty="0">
                <a:latin typeface="Calibri" panose="020F0502020204030204" pitchFamily="34" charset="0"/>
                <a:ea typeface="Calibri" panose="020F0502020204030204" pitchFamily="34" charset="0"/>
                <a:cs typeface="Calibri" panose="020F0502020204030204" pitchFamily="34" charset="0"/>
              </a:rPr>
              <a:t>More educated </a:t>
            </a:r>
            <a:r>
              <a:rPr lang="en-US" sz="2000" dirty="0">
                <a:latin typeface="Calibri" panose="020F0502020204030204" pitchFamily="34" charset="0"/>
                <a:ea typeface="Calibri" panose="020F0502020204030204" pitchFamily="34" charset="0"/>
                <a:cs typeface="Calibri" panose="020F0502020204030204" pitchFamily="34" charset="0"/>
              </a:rPr>
              <a:t>individuals showed greater agreement with the statement.</a:t>
            </a:r>
          </a:p>
          <a:p>
            <a:r>
              <a:rPr lang="en-US" sz="2000" b="1" dirty="0">
                <a:latin typeface="Calibri" panose="020F0502020204030204" pitchFamily="34" charset="0"/>
                <a:ea typeface="Calibri" panose="020F0502020204030204" pitchFamily="34" charset="0"/>
                <a:cs typeface="Calibri" panose="020F0502020204030204" pitchFamily="34" charset="0"/>
              </a:rPr>
              <a:t>Voters</a:t>
            </a:r>
            <a:r>
              <a:rPr lang="en-US" sz="2000" dirty="0">
                <a:latin typeface="Calibri" panose="020F0502020204030204" pitchFamily="34" charset="0"/>
                <a:ea typeface="Calibri" panose="020F0502020204030204" pitchFamily="34" charset="0"/>
                <a:cs typeface="Calibri" panose="020F0502020204030204" pitchFamily="34" charset="0"/>
              </a:rPr>
              <a:t> and </a:t>
            </a:r>
            <a:r>
              <a:rPr lang="en-US" sz="2000" b="1" dirty="0">
                <a:latin typeface="Calibri" panose="020F0502020204030204" pitchFamily="34" charset="0"/>
                <a:ea typeface="Calibri" panose="020F0502020204030204" pitchFamily="34" charset="0"/>
                <a:cs typeface="Calibri" panose="020F0502020204030204" pitchFamily="34" charset="0"/>
              </a:rPr>
              <a:t>politically active individuals </a:t>
            </a:r>
            <a:r>
              <a:rPr lang="en-US" sz="2000" dirty="0">
                <a:latin typeface="Calibri" panose="020F0502020204030204" pitchFamily="34" charset="0"/>
                <a:ea typeface="Calibri" panose="020F0502020204030204" pitchFamily="34" charset="0"/>
                <a:cs typeface="Calibri" panose="020F0502020204030204" pitchFamily="34" charset="0"/>
              </a:rPr>
              <a:t>were more likely to endorse this provision.</a:t>
            </a:r>
          </a:p>
          <a:p>
            <a:r>
              <a:rPr lang="en-ZA" sz="2000" dirty="0">
                <a:latin typeface="Calibri" panose="020F0502020204030204" pitchFamily="34" charset="0"/>
                <a:ea typeface="Calibri" panose="020F0502020204030204" pitchFamily="34" charset="0"/>
                <a:cs typeface="Calibri" panose="020F0502020204030204" pitchFamily="34" charset="0"/>
              </a:rPr>
              <a:t>Women </a:t>
            </a:r>
            <a:r>
              <a:rPr lang="en-ZA" sz="2000" b="1" dirty="0">
                <a:latin typeface="Calibri" panose="020F0502020204030204" pitchFamily="34" charset="0"/>
                <a:ea typeface="Calibri" panose="020F0502020204030204" pitchFamily="34" charset="0"/>
                <a:cs typeface="Calibri" panose="020F0502020204030204" pitchFamily="34" charset="0"/>
              </a:rPr>
              <a:t>not a lot more likely to agree </a:t>
            </a:r>
            <a:r>
              <a:rPr lang="en-ZA" sz="2000" dirty="0">
                <a:latin typeface="Calibri" panose="020F0502020204030204" pitchFamily="34" charset="0"/>
                <a:ea typeface="Calibri" panose="020F0502020204030204" pitchFamily="34" charset="0"/>
                <a:cs typeface="Calibri" panose="020F0502020204030204" pitchFamily="34" charset="0"/>
              </a:rPr>
              <a:t>than men. </a:t>
            </a: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1883230"/>
          <a:ext cx="5157787" cy="4609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BC7496B5-276B-3112-76C6-BBA546C9FBBC}"/>
              </a:ext>
            </a:extLst>
          </p:cNvPr>
          <p:cNvSpPr>
            <a:spLocks noGrp="1"/>
          </p:cNvSpPr>
          <p:nvPr>
            <p:ph type="title"/>
          </p:nvPr>
        </p:nvSpPr>
        <p:spPr>
          <a:xfrm>
            <a:off x="6134100" y="365126"/>
            <a:ext cx="5259388" cy="2780846"/>
          </a:xfrm>
          <a:solidFill>
            <a:schemeClr val="tx2">
              <a:lumMod val="10000"/>
              <a:lumOff val="90000"/>
            </a:schemeClr>
          </a:solidFill>
        </p:spPr>
        <p:txBody>
          <a:bodyPr>
            <a:norm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Promoting Female Political Representatives</a:t>
            </a:r>
            <a:endParaRPr lang="en-ZA" b="1" i="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94B219D-4B50-57CA-CD96-04E7F88BC159}"/>
              </a:ext>
            </a:extLst>
          </p:cNvPr>
          <p:cNvSpPr txBox="1"/>
          <p:nvPr/>
        </p:nvSpPr>
        <p:spPr>
          <a:xfrm>
            <a:off x="587830" y="6492873"/>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38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CCFC-7FF9-8481-DCCC-8FD6285234F0}"/>
              </a:ext>
            </a:extLst>
          </p:cNvPr>
          <p:cNvSpPr>
            <a:spLocks noGrp="1"/>
          </p:cNvSpPr>
          <p:nvPr>
            <p:ph type="title"/>
          </p:nvPr>
        </p:nvSpPr>
        <p:spPr>
          <a:xfrm>
            <a:off x="609600" y="0"/>
            <a:ext cx="10972800" cy="943583"/>
          </a:xfrm>
        </p:spPr>
        <p:txBody>
          <a:bodyPr/>
          <a:lstStyle/>
          <a:p>
            <a:endParaRPr lang="en-ZA" sz="3200" dirty="0">
              <a:solidFill>
                <a:schemeClr val="tx1"/>
              </a:solidFill>
            </a:endParaRPr>
          </a:p>
        </p:txBody>
      </p:sp>
      <p:sp>
        <p:nvSpPr>
          <p:cNvPr id="3" name="Content Placeholder 2">
            <a:extLst>
              <a:ext uri="{FF2B5EF4-FFF2-40B4-BE49-F238E27FC236}">
                <a16:creationId xmlns:a16="http://schemas.microsoft.com/office/drawing/2014/main" id="{F286D5DB-FE6C-0C5B-14BB-52893179FCF6}"/>
              </a:ext>
            </a:extLst>
          </p:cNvPr>
          <p:cNvSpPr>
            <a:spLocks noGrp="1"/>
          </p:cNvSpPr>
          <p:nvPr>
            <p:ph idx="1"/>
          </p:nvPr>
        </p:nvSpPr>
        <p:spPr>
          <a:xfrm>
            <a:off x="609600" y="1274323"/>
            <a:ext cx="10972800" cy="4851841"/>
          </a:xfrm>
        </p:spPr>
        <p:txBody>
          <a:bodyPr/>
          <a:lstStyle/>
          <a:p>
            <a:pPr marL="0" indent="0">
              <a:buNone/>
            </a:pPr>
            <a:endParaRPr lang="en-ZA" sz="2400" dirty="0"/>
          </a:p>
          <a:p>
            <a:pPr marL="0" indent="0">
              <a:buNone/>
            </a:pPr>
            <a:endParaRPr lang="en-ZA" sz="2400" dirty="0"/>
          </a:p>
          <a:p>
            <a:pPr marL="0" indent="0">
              <a:buNone/>
            </a:pPr>
            <a:endParaRPr lang="en-ZA" sz="2400" dirty="0"/>
          </a:p>
          <a:p>
            <a:pPr marL="0" indent="0" algn="ctr">
              <a:buNone/>
            </a:pPr>
            <a:r>
              <a:rPr lang="en-US" sz="4000" b="1" i="1" dirty="0">
                <a:latin typeface="Arial"/>
                <a:cs typeface="Arial"/>
              </a:rPr>
              <a:t>Additional issues for discussion </a:t>
            </a:r>
          </a:p>
          <a:p>
            <a:pPr marL="0" indent="0" algn="ctr">
              <a:buNone/>
            </a:pPr>
            <a:r>
              <a:rPr lang="en-US" sz="4000" b="1" i="1" dirty="0">
                <a:latin typeface="Arial"/>
                <a:cs typeface="Arial"/>
              </a:rPr>
              <a:t>arising from </a:t>
            </a:r>
            <a:r>
              <a:rPr lang="en-US" sz="4000" b="1" i="1" dirty="0">
                <a:solidFill>
                  <a:srgbClr val="000000"/>
                </a:solidFill>
                <a:latin typeface="Arial"/>
                <a:cs typeface="Arial"/>
              </a:rPr>
              <a:t>k</a:t>
            </a:r>
            <a:r>
              <a:rPr kumimoji="0" lang="en-US" sz="4000" b="1" i="1" u="none" kern="1200" cap="none" spc="0" normalizeH="0" baseline="0" noProof="0" dirty="0" err="1">
                <a:ln>
                  <a:noFill/>
                </a:ln>
                <a:solidFill>
                  <a:srgbClr val="000000"/>
                </a:solidFill>
                <a:effectLst/>
                <a:uLnTx/>
                <a:uFillTx/>
                <a:latin typeface="Arial"/>
                <a:cs typeface="Arial"/>
              </a:rPr>
              <a:t>ey</a:t>
            </a:r>
            <a:r>
              <a:rPr kumimoji="0" lang="en-US" sz="4000" b="1" i="1" u="none" kern="1200" cap="none" spc="0" normalizeH="0" baseline="0" noProof="0" dirty="0">
                <a:ln>
                  <a:noFill/>
                </a:ln>
                <a:solidFill>
                  <a:srgbClr val="000000"/>
                </a:solidFill>
                <a:effectLst/>
                <a:uLnTx/>
                <a:uFillTx/>
                <a:latin typeface="Arial"/>
                <a:cs typeface="Arial"/>
              </a:rPr>
              <a:t> informant interviews (KIIs</a:t>
            </a:r>
            <a:r>
              <a:rPr kumimoji="0" lang="en-US" sz="4000" b="1" i="0" u="none" kern="1200" cap="none" spc="0" normalizeH="0" baseline="0" noProof="0" dirty="0">
                <a:ln>
                  <a:noFill/>
                </a:ln>
                <a:solidFill>
                  <a:srgbClr val="000000"/>
                </a:solidFill>
                <a:effectLst/>
                <a:uLnTx/>
                <a:uFillTx/>
                <a:latin typeface="Arial"/>
                <a:cs typeface="Arial"/>
              </a:rPr>
              <a:t>)</a:t>
            </a:r>
            <a:endParaRPr lang="en-ZA" sz="4000" b="1"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sp>
        <p:nvSpPr>
          <p:cNvPr id="5" name="TextBox 4">
            <a:extLst>
              <a:ext uri="{FF2B5EF4-FFF2-40B4-BE49-F238E27FC236}">
                <a16:creationId xmlns:a16="http://schemas.microsoft.com/office/drawing/2014/main" id="{C32D611F-68CF-28F3-290E-BACF2D066042}"/>
              </a:ext>
            </a:extLst>
          </p:cNvPr>
          <p:cNvSpPr txBox="1"/>
          <p:nvPr/>
        </p:nvSpPr>
        <p:spPr>
          <a:xfrm>
            <a:off x="7733489" y="6040877"/>
            <a:ext cx="4105073" cy="44702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870549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E79B-7227-FBEF-6A82-CAF64AAF3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77DCF-BDBC-FECB-6F01-EE640202D797}"/>
              </a:ext>
            </a:extLst>
          </p:cNvPr>
          <p:cNvSpPr>
            <a:spLocks noGrp="1"/>
          </p:cNvSpPr>
          <p:nvPr>
            <p:ph type="title"/>
          </p:nvPr>
        </p:nvSpPr>
        <p:spPr>
          <a:xfrm>
            <a:off x="609600" y="0"/>
            <a:ext cx="10972800" cy="943583"/>
          </a:xfrm>
        </p:spPr>
        <p:txBody>
          <a:bodyPr/>
          <a:lstStyle/>
          <a:p>
            <a:r>
              <a:rPr lang="en-US" sz="3200" dirty="0">
                <a:solidFill>
                  <a:schemeClr val="bg1"/>
                </a:solidFill>
              </a:rPr>
              <a:t>Key informant interviews (KIIs): </a:t>
            </a:r>
            <a:br>
              <a:rPr lang="en-US" sz="3200" dirty="0">
                <a:solidFill>
                  <a:schemeClr val="bg1"/>
                </a:solidFill>
              </a:rPr>
            </a:br>
            <a:r>
              <a:rPr lang="en-US" sz="3200" dirty="0">
                <a:solidFill>
                  <a:schemeClr val="bg1"/>
                </a:solidFill>
              </a:rPr>
              <a:t>IEC effectiveness in implementation of the PFA</a:t>
            </a:r>
            <a:endParaRPr lang="en-ZA" sz="3200" dirty="0">
              <a:solidFill>
                <a:schemeClr val="bg1"/>
              </a:solidFill>
            </a:endParaRPr>
          </a:p>
        </p:txBody>
      </p:sp>
      <p:sp>
        <p:nvSpPr>
          <p:cNvPr id="3" name="Content Placeholder 2">
            <a:extLst>
              <a:ext uri="{FF2B5EF4-FFF2-40B4-BE49-F238E27FC236}">
                <a16:creationId xmlns:a16="http://schemas.microsoft.com/office/drawing/2014/main" id="{7086A7CC-24BD-B594-BDA1-E4F8DD5A53AE}"/>
              </a:ext>
            </a:extLst>
          </p:cNvPr>
          <p:cNvSpPr>
            <a:spLocks noGrp="1"/>
          </p:cNvSpPr>
          <p:nvPr>
            <p:ph idx="1"/>
          </p:nvPr>
        </p:nvSpPr>
        <p:spPr>
          <a:xfrm>
            <a:off x="609600" y="1420238"/>
            <a:ext cx="10972800" cy="4705926"/>
          </a:xfrm>
        </p:spPr>
        <p:txBody>
          <a:bodyPr/>
          <a:lstStyle/>
          <a:p>
            <a:pPr>
              <a:buFont typeface="Wingdings" panose="05000000000000000000" pitchFamily="2" charset="2"/>
              <a:buChar char="Ø"/>
            </a:pPr>
            <a:r>
              <a:rPr lang="en-US" sz="2400" dirty="0"/>
              <a:t>Most respondents believe that, overall, the IEC is effectively implementing the PFA but acknowledged its strengths and weaknesses. </a:t>
            </a:r>
          </a:p>
          <a:p>
            <a:pPr>
              <a:buFont typeface="Wingdings" panose="05000000000000000000" pitchFamily="2" charset="2"/>
              <a:buChar char="Ø"/>
            </a:pPr>
            <a:r>
              <a:rPr lang="en-US" sz="2400" dirty="0"/>
              <a:t>For instance, respondents </a:t>
            </a:r>
            <a:r>
              <a:rPr lang="en-US" sz="2400"/>
              <a:t>noted that </a:t>
            </a:r>
            <a:r>
              <a:rPr lang="en-US" sz="2400" dirty="0"/>
              <a:t>the PFU’s administrative arm is considered reasonably capacitated, but the investigation function is not adequately capacitated. </a:t>
            </a:r>
          </a:p>
          <a:p>
            <a:pPr marL="342900" marR="0" lvl="0" indent="-342900" algn="l" defTabSz="914400" rtl="0" eaLnBrk="1" fontAlgn="auto" latinLnBrk="0" hangingPunct="1">
              <a:lnSpc>
                <a:spcPct val="107000"/>
              </a:lnSpc>
              <a:spcBef>
                <a:spcPts val="1000"/>
              </a:spcBef>
              <a:spcAft>
                <a:spcPts val="800"/>
              </a:spcAft>
              <a:buClrTx/>
              <a:buSzTx/>
              <a:buFont typeface="Wingdings" panose="05000000000000000000" pitchFamily="2" charset="2"/>
              <a:buChar char=""/>
              <a:tabLst>
                <a:tab pos="457200" algn="l"/>
              </a:tabLst>
              <a:defRPr/>
            </a:pPr>
            <a:r>
              <a:rPr kumimoji="0" lang="en-US"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Several limitations hamper the IEC's effectiveness, including legal provisions enabling effective co-ordination with other institutions such as the Auditor-General, investigative capacity, technical difficulties with the online disclosure platform, and communication effectiveness affecting donors and public understanding of the IEC’s mandates.</a:t>
            </a:r>
            <a:endParaRPr kumimoji="0" lang="en-ZA"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US"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sp>
        <p:nvSpPr>
          <p:cNvPr id="4" name="TextBox 3">
            <a:extLst>
              <a:ext uri="{FF2B5EF4-FFF2-40B4-BE49-F238E27FC236}">
                <a16:creationId xmlns:a16="http://schemas.microsoft.com/office/drawing/2014/main" id="{B2D4EFA0-396D-AF5B-3374-2A037C9C96E4}"/>
              </a:ext>
            </a:extLst>
          </p:cNvPr>
          <p:cNvSpPr txBox="1"/>
          <p:nvPr/>
        </p:nvSpPr>
        <p:spPr>
          <a:xfrm>
            <a:off x="7733489" y="6040877"/>
            <a:ext cx="4105073" cy="447029"/>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F7CF162C-5D6C-78A4-E133-A73E83B31B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668" y="5650530"/>
            <a:ext cx="1161959" cy="773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page Home page - HSRC">
            <a:extLst>
              <a:ext uri="{FF2B5EF4-FFF2-40B4-BE49-F238E27FC236}">
                <a16:creationId xmlns:a16="http://schemas.microsoft.com/office/drawing/2014/main" id="{D5447B75-9B2E-543E-1944-2781FA5714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682" y="5891477"/>
            <a:ext cx="1433670" cy="5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97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0DD2-E896-1F91-571A-9F40C67D57F2}"/>
              </a:ext>
            </a:extLst>
          </p:cNvPr>
          <p:cNvSpPr>
            <a:spLocks noGrp="1"/>
          </p:cNvSpPr>
          <p:nvPr>
            <p:ph type="title"/>
          </p:nvPr>
        </p:nvSpPr>
        <p:spPr>
          <a:xfrm>
            <a:off x="609600" y="140676"/>
            <a:ext cx="10972800" cy="803869"/>
          </a:xfrm>
        </p:spPr>
        <p:txBody>
          <a:bodyPr/>
          <a:lstStyle/>
          <a:p>
            <a:b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Issues relating to political funding that </a:t>
            </a:r>
            <a:r>
              <a:rPr lang="en-ZA"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jeopardise</a:t>
            </a: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core role of the Commission</a:t>
            </a:r>
            <a:br>
              <a:rPr lang="en-ZA"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sp>
        <p:nvSpPr>
          <p:cNvPr id="4" name="TextBox 3">
            <a:extLst>
              <a:ext uri="{FF2B5EF4-FFF2-40B4-BE49-F238E27FC236}">
                <a16:creationId xmlns:a16="http://schemas.microsoft.com/office/drawing/2014/main" id="{D491DA62-5949-A516-7C2E-AC384AD6B179}"/>
              </a:ext>
            </a:extLst>
          </p:cNvPr>
          <p:cNvSpPr txBox="1"/>
          <p:nvPr/>
        </p:nvSpPr>
        <p:spPr>
          <a:xfrm>
            <a:off x="7733489" y="6040877"/>
            <a:ext cx="4105073" cy="447029"/>
          </a:xfrm>
          <a:prstGeom prst="rect">
            <a:avLst/>
          </a:prstGeom>
          <a:solidFill>
            <a:schemeClr val="bg1"/>
          </a:solidFill>
        </p:spPr>
        <p:txBody>
          <a:bodyPr wrap="square" rtlCol="0">
            <a:spAutoFit/>
          </a:bodyPr>
          <a:lstStyle/>
          <a:p>
            <a:endParaRPr lang="en-GB" dirty="0"/>
          </a:p>
        </p:txBody>
      </p:sp>
      <p:sp>
        <p:nvSpPr>
          <p:cNvPr id="7" name="Content Placeholder 2">
            <a:extLst>
              <a:ext uri="{FF2B5EF4-FFF2-40B4-BE49-F238E27FC236}">
                <a16:creationId xmlns:a16="http://schemas.microsoft.com/office/drawing/2014/main" id="{E3DC94A3-DA6D-5325-9772-88CC8118CB9A}"/>
              </a:ext>
            </a:extLst>
          </p:cNvPr>
          <p:cNvSpPr txBox="1">
            <a:spLocks/>
          </p:cNvSpPr>
          <p:nvPr/>
        </p:nvSpPr>
        <p:spPr bwMode="auto">
          <a:xfrm>
            <a:off x="234463" y="1132897"/>
            <a:ext cx="11957537" cy="549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spcAft>
                <a:spcPts val="800"/>
              </a:spcAft>
              <a:buFont typeface="Wingdings" panose="05000000000000000000" pitchFamily="2" charset="2"/>
              <a:buChar char=""/>
              <a:tabLst>
                <a:tab pos="457200" algn="l"/>
              </a:tabLst>
            </a:pPr>
            <a:r>
              <a:rPr lang="en-US" sz="2000" kern="100" dirty="0">
                <a:ea typeface="Calibri" panose="020F0502020204030204" pitchFamily="34" charset="0"/>
                <a:cs typeface="Arial" panose="020B0604020202020204" pitchFamily="34" charset="0"/>
              </a:rPr>
              <a:t>Most respondents believe the IEC should retain overall responsibility for implementing the PFA, but there are arguments for considering alternative or complementary institutions. </a:t>
            </a:r>
            <a:endParaRPr lang="en-ZA" sz="2000" kern="100" dirty="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
              <a:tabLst>
                <a:tab pos="457200" algn="l"/>
              </a:tabLst>
            </a:pPr>
            <a:r>
              <a:rPr lang="en-US" sz="2000" kern="100" dirty="0">
                <a:ea typeface="Calibri" panose="020F0502020204030204" pitchFamily="34" charset="0"/>
                <a:cs typeface="Times New Roman" panose="02020603050405020304" pitchFamily="18" charset="0"/>
              </a:rPr>
              <a:t>There is broad support for collaboration with other institutions to address the IEC's capacity constraints and enhance investigative effectiveness. </a:t>
            </a:r>
            <a:r>
              <a:rPr lang="en-US" sz="2000" kern="100" dirty="0">
                <a:ea typeface="Calibri" panose="020F0502020204030204" pitchFamily="34" charset="0"/>
                <a:cs typeface="Arial" panose="020B0604020202020204" pitchFamily="34" charset="0"/>
              </a:rPr>
              <a:t>Political funding regulation or some of its elements such as investigation and enforcement might be better managed by other partners.</a:t>
            </a:r>
            <a:endParaRPr lang="en-ZA" sz="2000" kern="100" dirty="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
              <a:tabLst>
                <a:tab pos="457200" algn="l"/>
              </a:tabLst>
            </a:pPr>
            <a:r>
              <a:rPr lang="en-US" sz="2000" kern="100" dirty="0">
                <a:ea typeface="Calibri" panose="020F0502020204030204" pitchFamily="34" charset="0"/>
                <a:cs typeface="Arial" panose="020B0604020202020204" pitchFamily="34" charset="0"/>
              </a:rPr>
              <a:t>A significant argument by some respondents suggests that the IEC’s dual mandate (administering elections and enforcing the PFA) creates inherent conflicts by compromising the IEC's primary electoral mandate. </a:t>
            </a:r>
            <a:endParaRPr lang="en-ZA" sz="2000" kern="100" dirty="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
              <a:tabLst>
                <a:tab pos="457200" algn="l"/>
              </a:tabLst>
            </a:pPr>
            <a:r>
              <a:rPr lang="en-US" sz="2000" kern="100" dirty="0">
                <a:ea typeface="Calibri" panose="020F0502020204030204" pitchFamily="34" charset="0"/>
                <a:cs typeface="Arial" panose="020B0604020202020204" pitchFamily="34" charset="0"/>
              </a:rPr>
              <a:t>Any sign of perceived </a:t>
            </a:r>
            <a:r>
              <a:rPr lang="en-US" sz="2000" kern="100" dirty="0" err="1">
                <a:ea typeface="Calibri" panose="020F0502020204030204" pitchFamily="34" charset="0"/>
                <a:cs typeface="Arial" panose="020B0604020202020204" pitchFamily="34" charset="0"/>
              </a:rPr>
              <a:t>favouritism</a:t>
            </a:r>
            <a:r>
              <a:rPr lang="en-US" sz="2000" kern="100" dirty="0">
                <a:ea typeface="Calibri" panose="020F0502020204030204" pitchFamily="34" charset="0"/>
                <a:cs typeface="Arial" panose="020B0604020202020204" pitchFamily="34" charset="0"/>
              </a:rPr>
              <a:t> or not ‘noticing’ glaring financial discrepancies could be viewed as being partial. </a:t>
            </a:r>
          </a:p>
          <a:p>
            <a:pPr>
              <a:lnSpc>
                <a:spcPct val="107000"/>
              </a:lnSpc>
              <a:spcAft>
                <a:spcPts val="800"/>
              </a:spcAft>
              <a:buFont typeface="Wingdings" panose="05000000000000000000" pitchFamily="2" charset="2"/>
              <a:buChar char=""/>
              <a:tabLst>
                <a:tab pos="457200" algn="l"/>
              </a:tabLst>
            </a:pPr>
            <a:r>
              <a:rPr lang="en-US" sz="2000" kern="100" dirty="0">
                <a:ea typeface="Calibri" panose="020F0502020204030204" pitchFamily="34" charset="0"/>
                <a:cs typeface="Arial" panose="020B0604020202020204" pitchFamily="34" charset="0"/>
              </a:rPr>
              <a:t>Perceptions regarding the IEC’s impartiality differed, with some political parties expressing </a:t>
            </a:r>
            <a:r>
              <a:rPr lang="en-US" sz="2000" kern="100" dirty="0" err="1">
                <a:ea typeface="Calibri" panose="020F0502020204030204" pitchFamily="34" charset="0"/>
                <a:cs typeface="Arial" panose="020B0604020202020204" pitchFamily="34" charset="0"/>
              </a:rPr>
              <a:t>scepticism</a:t>
            </a:r>
            <a:r>
              <a:rPr lang="en-US" sz="2000" kern="100" dirty="0">
                <a:ea typeface="Calibri" panose="020F0502020204030204" pitchFamily="34" charset="0"/>
                <a:cs typeface="Arial" panose="020B0604020202020204" pitchFamily="34" charset="0"/>
              </a:rPr>
              <a:t>, while civil society and donor respondents strongly affirmed the IEC’s neutrality. </a:t>
            </a:r>
            <a:endParaRPr lang="en-ZA" sz="2000" kern="100" dirty="0">
              <a:ea typeface="Calibri" panose="020F0502020204030204" pitchFamily="34" charset="0"/>
              <a:cs typeface="Arial" panose="020B0604020202020204" pitchFamily="34" charset="0"/>
            </a:endParaRPr>
          </a:p>
          <a:p>
            <a:pPr>
              <a:lnSpc>
                <a:spcPct val="107000"/>
              </a:lnSpc>
              <a:spcAft>
                <a:spcPts val="800"/>
              </a:spcAft>
              <a:buFont typeface="Wingdings" panose="05000000000000000000" pitchFamily="2" charset="2"/>
              <a:buChar char=""/>
              <a:tabLst>
                <a:tab pos="457200" algn="l"/>
              </a:tabLst>
            </a:pPr>
            <a:r>
              <a:rPr lang="en-US" sz="2000" kern="100" dirty="0">
                <a:ea typeface="Calibri" panose="020F0502020204030204" pitchFamily="34" charset="0"/>
                <a:cs typeface="Arial" panose="020B0604020202020204" pitchFamily="34" charset="0"/>
              </a:rPr>
              <a:t>The IEC’s ability to maintain its credibility and impartiality depends largely on its ability to navigate complexities, potentially supported by public education and adequate resources. </a:t>
            </a:r>
            <a:endParaRPr lang="en-ZA" sz="2000" kern="1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046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B690-2293-12F0-8DD9-4C479FC65DF7}"/>
              </a:ext>
            </a:extLst>
          </p:cNvPr>
          <p:cNvSpPr>
            <a:spLocks noGrp="1"/>
          </p:cNvSpPr>
          <p:nvPr>
            <p:ph type="title"/>
          </p:nvPr>
        </p:nvSpPr>
        <p:spPr>
          <a:xfrm>
            <a:off x="609600" y="90435"/>
            <a:ext cx="10972800" cy="779577"/>
          </a:xfrm>
        </p:spPr>
        <p:txBody>
          <a:bodyPr/>
          <a:lstStyle/>
          <a:p>
            <a:r>
              <a:rPr lang="en-ZA" sz="3600" dirty="0">
                <a:solidFill>
                  <a:schemeClr val="bg1"/>
                </a:solidFill>
              </a:rPr>
              <a:t>Monitoring income and/or expenditure</a:t>
            </a:r>
            <a:endParaRPr lang="en-ZA" sz="3600" dirty="0"/>
          </a:p>
        </p:txBody>
      </p:sp>
      <p:sp>
        <p:nvSpPr>
          <p:cNvPr id="3" name="Content Placeholder 2">
            <a:extLst>
              <a:ext uri="{FF2B5EF4-FFF2-40B4-BE49-F238E27FC236}">
                <a16:creationId xmlns:a16="http://schemas.microsoft.com/office/drawing/2014/main" id="{7A5E68CB-54C0-1C61-2702-E60126362AA1}"/>
              </a:ext>
            </a:extLst>
          </p:cNvPr>
          <p:cNvSpPr>
            <a:spLocks noGrp="1"/>
          </p:cNvSpPr>
          <p:nvPr>
            <p:ph idx="1"/>
          </p:nvPr>
        </p:nvSpPr>
        <p:spPr>
          <a:xfrm>
            <a:off x="470517" y="1076418"/>
            <a:ext cx="11469949" cy="5617345"/>
          </a:xfrm>
        </p:spPr>
        <p:txBody>
          <a:bodyPr/>
          <a:lstStyle/>
          <a:p>
            <a:pPr marL="342900" lvl="0" indent="-342900">
              <a:lnSpc>
                <a:spcPct val="107000"/>
              </a:lnSpc>
              <a:spcAft>
                <a:spcPts val="800"/>
              </a:spcAft>
              <a:buFont typeface="Wingdings" panose="05000000000000000000" pitchFamily="2" charset="2"/>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The two approaches focus on different regulatory goals: </a:t>
            </a:r>
            <a:endParaRPr lang="en-ZA" sz="2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(a) Tracking income </a:t>
            </a:r>
            <a:r>
              <a:rPr lang="en-US" sz="2000" kern="100" dirty="0" err="1">
                <a:effectLst/>
                <a:latin typeface="Arial" panose="020B0604020202020204" pitchFamily="34" charset="0"/>
                <a:ea typeface="Calibri" panose="020F0502020204030204" pitchFamily="34" charset="0"/>
                <a:cs typeface="Arial" panose="020B0604020202020204" pitchFamily="34" charset="0"/>
              </a:rPr>
              <a:t>prioritises</a:t>
            </a:r>
            <a:r>
              <a:rPr lang="en-US" sz="2000" kern="100" dirty="0">
                <a:effectLst/>
                <a:latin typeface="Arial" panose="020B0604020202020204" pitchFamily="34" charset="0"/>
                <a:ea typeface="Calibri" panose="020F0502020204030204" pitchFamily="34" charset="0"/>
                <a:cs typeface="Arial" panose="020B0604020202020204" pitchFamily="34" charset="0"/>
              </a:rPr>
              <a:t> transparency about contestants, which empowers voters and prevents undue foreign or domestic influence.</a:t>
            </a:r>
            <a:endParaRPr lang="en-ZA" sz="2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kern="100" dirty="0">
                <a:effectLst/>
                <a:latin typeface="Arial" panose="020B0604020202020204" pitchFamily="34" charset="0"/>
                <a:ea typeface="Calibri" panose="020F0502020204030204" pitchFamily="34" charset="0"/>
                <a:cs typeface="Arial" panose="020B0604020202020204" pitchFamily="34" charset="0"/>
              </a:rPr>
              <a:t>(b) Tracking or regulating expenditure promotes a level playing field and avoids wealthy parties buying influence through massive campaigns. </a:t>
            </a:r>
            <a:endParaRPr lang="en-ZA" sz="20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South Africa’s current income-based system provides a foundation for political funding transparency, but its limitations, such as undisclosed income and the risk of circumvention, suggest that an expenditure-based or hybrid model may have merit and may enhance accountability. </a:t>
            </a:r>
            <a:endParaRPr lang="en-ZA" sz="20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457200" algn="l"/>
              </a:tabLst>
            </a:pPr>
            <a:r>
              <a:rPr lang="en-US" sz="2000" kern="100" dirty="0">
                <a:effectLst/>
                <a:latin typeface="Arial" panose="020B0604020202020204" pitchFamily="34" charset="0"/>
                <a:ea typeface="Calibri" panose="020F0502020204030204" pitchFamily="34" charset="0"/>
                <a:cs typeface="Arial" panose="020B0604020202020204" pitchFamily="34" charset="0"/>
              </a:rPr>
              <a:t>While the Commission should take appropriate note of large expenditures incurred in plain sight that don’t neatly correlate with donations disclosed, the timing of the disclosures, the time taken for investigations and the prosecutorial and judicial processes make the finalisation of such matters a source of frustration and criticism of the Commission. </a:t>
            </a:r>
            <a:endParaRPr lang="en-ZA" sz="2000" kern="100" dirty="0">
              <a:effectLst/>
              <a:latin typeface="Arial" panose="020B0604020202020204" pitchFamily="34" charset="0"/>
              <a:ea typeface="Calibri" panose="020F0502020204030204" pitchFamily="34" charset="0"/>
              <a:cs typeface="Arial" panose="020B0604020202020204" pitchFamily="34" charset="0"/>
            </a:endParaRPr>
          </a:p>
          <a:p>
            <a:endParaRPr lang="en-ZA" dirty="0"/>
          </a:p>
        </p:txBody>
      </p:sp>
      <p:sp>
        <p:nvSpPr>
          <p:cNvPr id="4" name="TextBox 3">
            <a:extLst>
              <a:ext uri="{FF2B5EF4-FFF2-40B4-BE49-F238E27FC236}">
                <a16:creationId xmlns:a16="http://schemas.microsoft.com/office/drawing/2014/main" id="{FAA070C6-AB33-4C5A-EBAE-A599E6709A28}"/>
              </a:ext>
            </a:extLst>
          </p:cNvPr>
          <p:cNvSpPr txBox="1"/>
          <p:nvPr/>
        </p:nvSpPr>
        <p:spPr>
          <a:xfrm>
            <a:off x="7733489" y="6040877"/>
            <a:ext cx="4105073" cy="447029"/>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1FE581DE-9A1C-C7D8-67EF-8DB8E94783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1941" y="5771004"/>
            <a:ext cx="1161959" cy="773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page Home page - HSRC">
            <a:extLst>
              <a:ext uri="{FF2B5EF4-FFF2-40B4-BE49-F238E27FC236}">
                <a16:creationId xmlns:a16="http://schemas.microsoft.com/office/drawing/2014/main" id="{B0A3BB2B-68BD-523E-7893-E414E7B8AD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682" y="5891477"/>
            <a:ext cx="1433670" cy="5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35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F5F7-95F5-B4D9-934C-C00E157BACCD}"/>
              </a:ext>
            </a:extLst>
          </p:cNvPr>
          <p:cNvSpPr>
            <a:spLocks noGrp="1"/>
          </p:cNvSpPr>
          <p:nvPr>
            <p:ph type="title"/>
          </p:nvPr>
        </p:nvSpPr>
        <p:spPr/>
        <p:txBody>
          <a:bodyPr/>
          <a:lstStyle/>
          <a:p>
            <a:endParaRPr lang="en-ZA" dirty="0">
              <a:solidFill>
                <a:schemeClr val="tx1"/>
              </a:solidFill>
            </a:endParaRPr>
          </a:p>
        </p:txBody>
      </p:sp>
      <p:sp>
        <p:nvSpPr>
          <p:cNvPr id="3" name="Content Placeholder 2">
            <a:extLst>
              <a:ext uri="{FF2B5EF4-FFF2-40B4-BE49-F238E27FC236}">
                <a16:creationId xmlns:a16="http://schemas.microsoft.com/office/drawing/2014/main" id="{599C981D-F859-5881-B38C-5E2FF9F674F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i="1" dirty="0"/>
              <a:t>Further engagement around key questions</a:t>
            </a:r>
            <a:endParaRPr lang="en-ZA" sz="4000" b="1" i="1" dirty="0"/>
          </a:p>
        </p:txBody>
      </p:sp>
      <p:sp>
        <p:nvSpPr>
          <p:cNvPr id="4" name="Rectangle 3">
            <a:extLst>
              <a:ext uri="{FF2B5EF4-FFF2-40B4-BE49-F238E27FC236}">
                <a16:creationId xmlns:a16="http://schemas.microsoft.com/office/drawing/2014/main" id="{7FE920A3-BDE7-92DB-C1B0-80CFB779F111}"/>
              </a:ext>
            </a:extLst>
          </p:cNvPr>
          <p:cNvSpPr/>
          <p:nvPr/>
        </p:nvSpPr>
        <p:spPr>
          <a:xfrm>
            <a:off x="8105313" y="5948039"/>
            <a:ext cx="1890943" cy="635323"/>
          </a:xfrm>
          <a:prstGeom prst="rect">
            <a:avLst/>
          </a:prstGeom>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ZA"/>
          </a:p>
        </p:txBody>
      </p:sp>
      <p:pic>
        <p:nvPicPr>
          <p:cNvPr id="5" name="Picture 2" descr="iec-logo - Randburg Chamber of Commerce and Industry">
            <a:extLst>
              <a:ext uri="{FF2B5EF4-FFF2-40B4-BE49-F238E27FC236}">
                <a16:creationId xmlns:a16="http://schemas.microsoft.com/office/drawing/2014/main" id="{498478C9-49CC-186E-1361-87A2830EE1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438" y="5588957"/>
            <a:ext cx="1161959" cy="77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42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AF92-4405-C78C-DC66-4F8A63445AAE}"/>
              </a:ext>
            </a:extLst>
          </p:cNvPr>
          <p:cNvSpPr>
            <a:spLocks noGrp="1"/>
          </p:cNvSpPr>
          <p:nvPr>
            <p:ph type="title"/>
          </p:nvPr>
        </p:nvSpPr>
        <p:spPr>
          <a:xfrm>
            <a:off x="609600" y="274638"/>
            <a:ext cx="10972800" cy="610579"/>
          </a:xfrm>
        </p:spPr>
        <p:txBody>
          <a:bodyPr/>
          <a:lstStyle/>
          <a:p>
            <a:br>
              <a:rPr kumimoji="0" lang="en-US" sz="3600" b="0" i="0" u="none" strike="noStrike" kern="1200" cap="none" spc="0" normalizeH="0" baseline="0" noProof="0" dirty="0">
                <a:ln>
                  <a:noFill/>
                </a:ln>
                <a:solidFill>
                  <a:srgbClr val="FFFFFF"/>
                </a:solidFill>
                <a:effectLst/>
                <a:uLnTx/>
                <a:uFillTx/>
                <a:latin typeface="Arial"/>
                <a:cs typeface="Arial"/>
              </a:rPr>
            </a:br>
            <a:r>
              <a:rPr lang="en-US" sz="3600" dirty="0">
                <a:solidFill>
                  <a:srgbClr val="FFFFFF"/>
                </a:solidFill>
                <a:latin typeface="Arial"/>
                <a:cs typeface="Arial"/>
              </a:rPr>
              <a:t>K</a:t>
            </a:r>
            <a:r>
              <a:rPr kumimoji="0" lang="en-US" sz="3600" b="0" i="0" u="none" strike="noStrike" kern="1200" cap="none" spc="0" normalizeH="0" baseline="0" noProof="0" dirty="0" err="1">
                <a:ln>
                  <a:noFill/>
                </a:ln>
                <a:solidFill>
                  <a:srgbClr val="FFFFFF"/>
                </a:solidFill>
                <a:effectLst/>
                <a:uLnTx/>
                <a:uFillTx/>
                <a:latin typeface="Arial"/>
                <a:cs typeface="Arial"/>
              </a:rPr>
              <a:t>ey</a:t>
            </a:r>
            <a:r>
              <a:rPr kumimoji="0" lang="en-US" sz="3600" b="0" i="0" u="none" strike="noStrike" kern="1200" cap="none" spc="0" normalizeH="0" baseline="0" noProof="0" dirty="0">
                <a:ln>
                  <a:noFill/>
                </a:ln>
                <a:solidFill>
                  <a:srgbClr val="FFFFFF"/>
                </a:solidFill>
                <a:effectLst/>
                <a:uLnTx/>
                <a:uFillTx/>
                <a:latin typeface="Arial"/>
                <a:cs typeface="Arial"/>
              </a:rPr>
              <a:t> issues</a:t>
            </a:r>
            <a:br>
              <a:rPr kumimoji="0" lang="en-US" sz="3600" b="0" i="0" u="none" strike="noStrike" kern="1200" cap="none" spc="0" normalizeH="0" baseline="0" noProof="0" dirty="0">
                <a:ln>
                  <a:noFill/>
                </a:ln>
                <a:solidFill>
                  <a:srgbClr val="FFFFFF"/>
                </a:solidFill>
                <a:effectLst/>
                <a:uLnTx/>
                <a:uFillTx/>
                <a:latin typeface="Arial"/>
                <a:cs typeface="Arial"/>
              </a:rPr>
            </a:br>
            <a:endParaRPr lang="en-ZA" dirty="0"/>
          </a:p>
        </p:txBody>
      </p:sp>
      <p:sp>
        <p:nvSpPr>
          <p:cNvPr id="3" name="Content Placeholder 2">
            <a:extLst>
              <a:ext uri="{FF2B5EF4-FFF2-40B4-BE49-F238E27FC236}">
                <a16:creationId xmlns:a16="http://schemas.microsoft.com/office/drawing/2014/main" id="{1FC8A9EB-BE49-FF5B-6312-ACF299C72073}"/>
              </a:ext>
            </a:extLst>
          </p:cNvPr>
          <p:cNvSpPr>
            <a:spLocks noGrp="1"/>
          </p:cNvSpPr>
          <p:nvPr>
            <p:ph idx="1"/>
          </p:nvPr>
        </p:nvSpPr>
        <p:spPr>
          <a:xfrm>
            <a:off x="211015" y="1135464"/>
            <a:ext cx="11877152" cy="5194998"/>
          </a:xfrm>
        </p:spPr>
        <p:txBody>
          <a:bodyPr/>
          <a:lstStyle/>
          <a:p>
            <a:pPr>
              <a:buFont typeface="Wingdings" panose="05000000000000000000" pitchFamily="2" charset="2"/>
              <a:buChar char="Ø"/>
            </a:pPr>
            <a:r>
              <a:rPr lang="en-US" sz="2400" dirty="0">
                <a:solidFill>
                  <a:schemeClr val="tx2"/>
                </a:solidFill>
              </a:rPr>
              <a:t>The focus of political funding regulation revolves around (a) regulating political organisational income and (b) regulating campaign expenditure, with different requirements for monitoring, investigation and enforcement of each.</a:t>
            </a:r>
          </a:p>
          <a:p>
            <a:pPr>
              <a:buFont typeface="Wingdings" panose="05000000000000000000" pitchFamily="2" charset="2"/>
              <a:buChar char="Ø"/>
            </a:pPr>
            <a:r>
              <a:rPr lang="en-US" sz="2400" dirty="0">
                <a:solidFill>
                  <a:schemeClr val="tx2"/>
                </a:solidFill>
              </a:rPr>
              <a:t>The necessary and appropriate capacity for the enforcement of (a) regulating political organisational income; and (b) regulating campaign expenditure.</a:t>
            </a:r>
          </a:p>
          <a:p>
            <a:pPr>
              <a:buFont typeface="Wingdings" panose="05000000000000000000" pitchFamily="2" charset="2"/>
              <a:buChar char="Ø"/>
            </a:pPr>
            <a:r>
              <a:rPr lang="en-US" sz="2400" kern="100" dirty="0">
                <a:solidFill>
                  <a:schemeClr val="tx2"/>
                </a:solidFill>
                <a:effectLst/>
                <a:ea typeface="Calibri" panose="020F0502020204030204" pitchFamily="34" charset="0"/>
                <a:cs typeface="Arial" panose="020B0604020202020204" pitchFamily="34" charset="0"/>
              </a:rPr>
              <a:t>Tracking income </a:t>
            </a:r>
            <a:r>
              <a:rPr lang="en-US" sz="2400" kern="100" dirty="0" err="1">
                <a:solidFill>
                  <a:schemeClr val="tx2"/>
                </a:solidFill>
                <a:effectLst/>
                <a:ea typeface="Calibri" panose="020F0502020204030204" pitchFamily="34" charset="0"/>
                <a:cs typeface="Arial" panose="020B0604020202020204" pitchFamily="34" charset="0"/>
              </a:rPr>
              <a:t>prioritises</a:t>
            </a:r>
            <a:r>
              <a:rPr lang="en-US" sz="2400" kern="100" dirty="0">
                <a:solidFill>
                  <a:schemeClr val="tx2"/>
                </a:solidFill>
                <a:effectLst/>
                <a:ea typeface="Calibri" panose="020F0502020204030204" pitchFamily="34" charset="0"/>
                <a:cs typeface="Arial" panose="020B0604020202020204" pitchFamily="34" charset="0"/>
              </a:rPr>
              <a:t> transparency about contestants, which empowers voters and prevents undue foreign or domestic influence (also relevant to issues of money laundering, tax evasion and foreign exchange).</a:t>
            </a:r>
            <a:endParaRPr lang="en-ZA" sz="2400" kern="100" dirty="0">
              <a:solidFill>
                <a:schemeClr val="tx2"/>
              </a:solidFill>
              <a:ea typeface="Calibri" panose="020F0502020204030204" pitchFamily="34" charset="0"/>
              <a:cs typeface="Arial" panose="020B0604020202020204" pitchFamily="34" charset="0"/>
            </a:endParaRPr>
          </a:p>
          <a:p>
            <a:pPr>
              <a:buFont typeface="Wingdings" panose="05000000000000000000" pitchFamily="2" charset="2"/>
              <a:buChar char="Ø"/>
            </a:pPr>
            <a:r>
              <a:rPr lang="en-US" sz="2400" kern="100" dirty="0">
                <a:solidFill>
                  <a:schemeClr val="tx2"/>
                </a:solidFill>
                <a:effectLst/>
                <a:ea typeface="Calibri" panose="020F0502020204030204" pitchFamily="34" charset="0"/>
                <a:cs typeface="Arial" panose="020B0604020202020204" pitchFamily="34" charset="0"/>
              </a:rPr>
              <a:t>Tracking or regulating expenditure promotes a level playing field and avoids wealthy parties buying influence through massive campaigns. It is also important to take account of how to ensure that incumbency is not abused to enable public funding to be used for party political campaigns, which relates to the work of the Auditor-General of South Africa.</a:t>
            </a:r>
            <a:endParaRPr lang="en-ZA" sz="2000" dirty="0"/>
          </a:p>
        </p:txBody>
      </p:sp>
      <p:sp>
        <p:nvSpPr>
          <p:cNvPr id="4" name="TextBox 3">
            <a:extLst>
              <a:ext uri="{FF2B5EF4-FFF2-40B4-BE49-F238E27FC236}">
                <a16:creationId xmlns:a16="http://schemas.microsoft.com/office/drawing/2014/main" id="{8600D08B-88DD-684A-D48E-8EF4BF43518A}"/>
              </a:ext>
            </a:extLst>
          </p:cNvPr>
          <p:cNvSpPr txBox="1"/>
          <p:nvPr/>
        </p:nvSpPr>
        <p:spPr>
          <a:xfrm>
            <a:off x="7733489" y="6040877"/>
            <a:ext cx="4105073" cy="447029"/>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3043DCC3-9735-DCEB-9132-523C148925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1941" y="5771004"/>
            <a:ext cx="1161959" cy="773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page Home page - HSRC">
            <a:extLst>
              <a:ext uri="{FF2B5EF4-FFF2-40B4-BE49-F238E27FC236}">
                <a16:creationId xmlns:a16="http://schemas.microsoft.com/office/drawing/2014/main" id="{BB8070E7-0946-AF3A-05A4-400C57D502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682" y="5891477"/>
            <a:ext cx="1433670" cy="5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6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D353-F37C-DD89-0E03-8B4155272A7E}"/>
              </a:ext>
            </a:extLst>
          </p:cNvPr>
          <p:cNvSpPr>
            <a:spLocks noGrp="1"/>
          </p:cNvSpPr>
          <p:nvPr>
            <p:ph type="title"/>
          </p:nvPr>
        </p:nvSpPr>
        <p:spPr>
          <a:xfrm>
            <a:off x="609600" y="0"/>
            <a:ext cx="10972800" cy="1001949"/>
          </a:xfrm>
        </p:spPr>
        <p:txBody>
          <a:bodyPr/>
          <a:lstStyle/>
          <a:p>
            <a:br>
              <a:rPr lang="en-ZA" sz="3600" dirty="0">
                <a:solidFill>
                  <a:schemeClr val="bg1"/>
                </a:solidFill>
              </a:rPr>
            </a:br>
            <a:r>
              <a:rPr lang="en-ZA" sz="3600" dirty="0">
                <a:solidFill>
                  <a:schemeClr val="bg1"/>
                </a:solidFill>
              </a:rPr>
              <a:t>Methodology</a:t>
            </a:r>
            <a:br>
              <a:rPr lang="en-ZA" dirty="0"/>
            </a:br>
            <a:endParaRPr lang="en-ZA" dirty="0"/>
          </a:p>
        </p:txBody>
      </p:sp>
      <p:sp>
        <p:nvSpPr>
          <p:cNvPr id="3" name="Content Placeholder 2">
            <a:extLst>
              <a:ext uri="{FF2B5EF4-FFF2-40B4-BE49-F238E27FC236}">
                <a16:creationId xmlns:a16="http://schemas.microsoft.com/office/drawing/2014/main" id="{229D931D-86C3-466B-B804-063CB10AF484}"/>
              </a:ext>
            </a:extLst>
          </p:cNvPr>
          <p:cNvSpPr>
            <a:spLocks noGrp="1"/>
          </p:cNvSpPr>
          <p:nvPr>
            <p:ph idx="1"/>
          </p:nvPr>
        </p:nvSpPr>
        <p:spPr>
          <a:xfrm>
            <a:off x="378487" y="1464281"/>
            <a:ext cx="7359790" cy="4822658"/>
          </a:xfrm>
        </p:spPr>
        <p:txBody>
          <a:bodyPr/>
          <a:lstStyle/>
          <a:p>
            <a:r>
              <a:rPr lang="en-US" sz="2800" dirty="0"/>
              <a:t>Literature review</a:t>
            </a:r>
          </a:p>
          <a:p>
            <a:r>
              <a:rPr lang="en-US" sz="2800" dirty="0"/>
              <a:t>SASAS module</a:t>
            </a:r>
          </a:p>
          <a:p>
            <a:r>
              <a:rPr lang="en-US" sz="2800" dirty="0"/>
              <a:t>Qualitative KI interviews – 26 (political parties, Electoral Commission, civil society, academia, media and donors)</a:t>
            </a:r>
          </a:p>
          <a:p>
            <a:r>
              <a:rPr lang="en-US" sz="2800" dirty="0"/>
              <a:t>Gender focus throughout</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p:txBody>
      </p:sp>
      <p:pic>
        <p:nvPicPr>
          <p:cNvPr id="3074" name="Picture 2" descr="Methods — Motivate lab">
            <a:extLst>
              <a:ext uri="{FF2B5EF4-FFF2-40B4-BE49-F238E27FC236}">
                <a16:creationId xmlns:a16="http://schemas.microsoft.com/office/drawing/2014/main" id="{E7B5FFA0-9873-6C18-9B9D-B1B58D071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390" y="1393942"/>
            <a:ext cx="4065815" cy="18070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terview Icon Vector Art, Icons, and Graphics for Free Download">
            <a:extLst>
              <a:ext uri="{FF2B5EF4-FFF2-40B4-BE49-F238E27FC236}">
                <a16:creationId xmlns:a16="http://schemas.microsoft.com/office/drawing/2014/main" id="{6E76011F-EE08-2402-DDC1-6E2E107FBC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132" y="3190788"/>
            <a:ext cx="2096073" cy="209607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AF28F0C0-4777-8A68-5A5E-6D8950219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337" y="3429000"/>
            <a:ext cx="1501960" cy="1501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6E93B9-295B-23E6-ECA1-3DCE8445CE50}"/>
              </a:ext>
            </a:extLst>
          </p:cNvPr>
          <p:cNvSpPr txBox="1"/>
          <p:nvPr/>
        </p:nvSpPr>
        <p:spPr>
          <a:xfrm>
            <a:off x="7827666" y="5900918"/>
            <a:ext cx="2140299" cy="700570"/>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D94C2C56-03D9-BCC5-A0CE-26F40228E9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20" y="5697684"/>
            <a:ext cx="1161959" cy="77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37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9425-E647-486B-1119-148363C90F73}"/>
              </a:ext>
            </a:extLst>
          </p:cNvPr>
          <p:cNvSpPr>
            <a:spLocks noGrp="1"/>
          </p:cNvSpPr>
          <p:nvPr>
            <p:ph type="title"/>
          </p:nvPr>
        </p:nvSpPr>
        <p:spPr>
          <a:xfrm>
            <a:off x="609600" y="274638"/>
            <a:ext cx="10972800" cy="710100"/>
          </a:xfrm>
        </p:spPr>
        <p:txBody>
          <a:bodyPr/>
          <a:lstStyle/>
          <a:p>
            <a:r>
              <a:rPr lang="en-US" sz="3600" dirty="0">
                <a:solidFill>
                  <a:srgbClr val="FFFFFF"/>
                </a:solidFill>
                <a:latin typeface="Arial"/>
                <a:cs typeface="Arial"/>
              </a:rPr>
              <a:t>K</a:t>
            </a:r>
            <a:r>
              <a:rPr kumimoji="0" lang="en-US" sz="3600" b="0" i="0" u="none" strike="noStrike" kern="1200" cap="none" spc="0" normalizeH="0" baseline="0" noProof="0" dirty="0" err="1">
                <a:ln>
                  <a:noFill/>
                </a:ln>
                <a:solidFill>
                  <a:srgbClr val="FFFFFF"/>
                </a:solidFill>
                <a:effectLst/>
                <a:uLnTx/>
                <a:uFillTx/>
                <a:latin typeface="Arial"/>
                <a:cs typeface="Arial"/>
              </a:rPr>
              <a:t>ey</a:t>
            </a:r>
            <a:r>
              <a:rPr kumimoji="0" lang="en-US" sz="3600" b="0" i="0" u="none" strike="noStrike" kern="1200" cap="none" spc="0" normalizeH="0" baseline="0" noProof="0" dirty="0">
                <a:ln>
                  <a:noFill/>
                </a:ln>
                <a:solidFill>
                  <a:srgbClr val="FFFFFF"/>
                </a:solidFill>
                <a:effectLst/>
                <a:uLnTx/>
                <a:uFillTx/>
                <a:latin typeface="Arial"/>
                <a:cs typeface="Arial"/>
              </a:rPr>
              <a:t> questions</a:t>
            </a:r>
            <a:endParaRPr lang="en-ZA" dirty="0"/>
          </a:p>
        </p:txBody>
      </p:sp>
      <p:sp>
        <p:nvSpPr>
          <p:cNvPr id="3" name="Content Placeholder 2">
            <a:extLst>
              <a:ext uri="{FF2B5EF4-FFF2-40B4-BE49-F238E27FC236}">
                <a16:creationId xmlns:a16="http://schemas.microsoft.com/office/drawing/2014/main" id="{B307D91D-6B60-E4C6-1C5A-C8F5715858AE}"/>
              </a:ext>
            </a:extLst>
          </p:cNvPr>
          <p:cNvSpPr>
            <a:spLocks noGrp="1"/>
          </p:cNvSpPr>
          <p:nvPr>
            <p:ph idx="1"/>
          </p:nvPr>
        </p:nvSpPr>
        <p:spPr>
          <a:xfrm>
            <a:off x="462224" y="1346479"/>
            <a:ext cx="11120176" cy="4779686"/>
          </a:xfr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a:cs typeface="Arial"/>
              </a:rPr>
              <a:t>How to safeguard the IEC’s core mandate of election management?</a:t>
            </a:r>
          </a:p>
          <a:p>
            <a:pPr>
              <a:buFont typeface="Wingdings" panose="05000000000000000000" pitchFamily="2" charset="2"/>
              <a:buChar char="Ø"/>
              <a:defRPr/>
            </a:pPr>
            <a:r>
              <a:rPr lang="en-US" sz="2400" dirty="0">
                <a:solidFill>
                  <a:srgbClr val="000000"/>
                </a:solidFill>
              </a:rPr>
              <a:t>While cooperation with other agencies to implement the legislation has been emphasised, what forms can this take without undermining the mandates of the various institutions and ensuring that proper safeguards in relation to privacy, among other issues, are in place; and would this require amendments of other legislation?</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Arial"/>
                <a:cs typeface="Arial"/>
              </a:rPr>
              <a:t>Does the MPDF provide opportunities to expand support for democracy that, in its current form, it is not set up to perform?</a:t>
            </a:r>
          </a:p>
          <a:p>
            <a:endParaRPr lang="en-ZA" dirty="0"/>
          </a:p>
        </p:txBody>
      </p:sp>
      <p:sp>
        <p:nvSpPr>
          <p:cNvPr id="4" name="TextBox 3">
            <a:extLst>
              <a:ext uri="{FF2B5EF4-FFF2-40B4-BE49-F238E27FC236}">
                <a16:creationId xmlns:a16="http://schemas.microsoft.com/office/drawing/2014/main" id="{B947955F-EE69-B6DD-AEB5-00B22AAA6C78}"/>
              </a:ext>
            </a:extLst>
          </p:cNvPr>
          <p:cNvSpPr txBox="1"/>
          <p:nvPr/>
        </p:nvSpPr>
        <p:spPr>
          <a:xfrm>
            <a:off x="7733489" y="6040877"/>
            <a:ext cx="4105073" cy="447029"/>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6AF8F600-7093-F6ED-0753-0FC3E72C00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62" y="5654261"/>
            <a:ext cx="1161959" cy="773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page Home page - HSRC">
            <a:extLst>
              <a:ext uri="{FF2B5EF4-FFF2-40B4-BE49-F238E27FC236}">
                <a16:creationId xmlns:a16="http://schemas.microsoft.com/office/drawing/2014/main" id="{9CBD8BFA-D652-8A2A-00CC-5BED05919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682" y="5891477"/>
            <a:ext cx="1433670" cy="5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67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D517-9806-B6EE-4209-E64C77634EF7}"/>
              </a:ext>
            </a:extLst>
          </p:cNvPr>
          <p:cNvSpPr>
            <a:spLocks noGrp="1"/>
          </p:cNvSpPr>
          <p:nvPr>
            <p:ph type="title"/>
          </p:nvPr>
        </p:nvSpPr>
        <p:spPr/>
        <p:txBody>
          <a:bodyPr/>
          <a:lstStyle/>
          <a:p>
            <a:endParaRPr lang="en-ZA" dirty="0"/>
          </a:p>
        </p:txBody>
      </p:sp>
      <p:pic>
        <p:nvPicPr>
          <p:cNvPr id="4" name="Content Placeholder 3">
            <a:extLst>
              <a:ext uri="{FF2B5EF4-FFF2-40B4-BE49-F238E27FC236}">
                <a16:creationId xmlns:a16="http://schemas.microsoft.com/office/drawing/2014/main" id="{BD819998-5B6B-F6F5-CC11-88558C146A31}"/>
              </a:ext>
            </a:extLst>
          </p:cNvPr>
          <p:cNvPicPr>
            <a:picLocks noGrp="1" noChangeAspect="1"/>
          </p:cNvPicPr>
          <p:nvPr>
            <p:ph idx="1"/>
          </p:nvPr>
        </p:nvPicPr>
        <p:blipFill>
          <a:blip r:embed="rId2"/>
          <a:stretch>
            <a:fillRect/>
          </a:stretch>
        </p:blipFill>
        <p:spPr>
          <a:xfrm>
            <a:off x="3145600" y="1600200"/>
            <a:ext cx="5900799" cy="4525963"/>
          </a:xfrm>
          <a:prstGeom prst="rect">
            <a:avLst/>
          </a:prstGeom>
        </p:spPr>
      </p:pic>
      <p:sp>
        <p:nvSpPr>
          <p:cNvPr id="3" name="TextBox 2">
            <a:extLst>
              <a:ext uri="{FF2B5EF4-FFF2-40B4-BE49-F238E27FC236}">
                <a16:creationId xmlns:a16="http://schemas.microsoft.com/office/drawing/2014/main" id="{2DB66D8D-AA67-B6C6-815C-259136EC62D3}"/>
              </a:ext>
            </a:extLst>
          </p:cNvPr>
          <p:cNvSpPr txBox="1"/>
          <p:nvPr/>
        </p:nvSpPr>
        <p:spPr>
          <a:xfrm>
            <a:off x="7733489" y="6126605"/>
            <a:ext cx="4105073" cy="447029"/>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02914994-3019-CEAE-5479-88BAEE439D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438" y="5588957"/>
            <a:ext cx="1161959" cy="773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page Home page - HSRC">
            <a:extLst>
              <a:ext uri="{FF2B5EF4-FFF2-40B4-BE49-F238E27FC236}">
                <a16:creationId xmlns:a16="http://schemas.microsoft.com/office/drawing/2014/main" id="{5677B588-828A-906A-9DC9-42303BBD72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682" y="5891477"/>
            <a:ext cx="1433670" cy="53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78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133F-0703-4171-773A-8773A1DC72B8}"/>
              </a:ext>
            </a:extLst>
          </p:cNvPr>
          <p:cNvSpPr>
            <a:spLocks noGrp="1"/>
          </p:cNvSpPr>
          <p:nvPr>
            <p:ph type="title"/>
          </p:nvPr>
        </p:nvSpPr>
        <p:spPr>
          <a:xfrm>
            <a:off x="609600" y="274638"/>
            <a:ext cx="10972800" cy="610579"/>
          </a:xfrm>
        </p:spPr>
        <p:txBody>
          <a:bodyPr/>
          <a:lstStyle/>
          <a:p>
            <a:endParaRPr lang="en-ZA" sz="3600" dirty="0">
              <a:solidFill>
                <a:schemeClr val="tx1"/>
              </a:solidFill>
            </a:endParaRPr>
          </a:p>
        </p:txBody>
      </p:sp>
      <p:sp>
        <p:nvSpPr>
          <p:cNvPr id="3" name="Content Placeholder 2">
            <a:extLst>
              <a:ext uri="{FF2B5EF4-FFF2-40B4-BE49-F238E27FC236}">
                <a16:creationId xmlns:a16="http://schemas.microsoft.com/office/drawing/2014/main" id="{6F245328-F365-6B46-46A9-CC029E611820}"/>
              </a:ext>
            </a:extLst>
          </p:cNvPr>
          <p:cNvSpPr>
            <a:spLocks noGrp="1"/>
          </p:cNvSpPr>
          <p:nvPr>
            <p:ph idx="1"/>
          </p:nvPr>
        </p:nvSpPr>
        <p:spPr>
          <a:xfrm>
            <a:off x="609600" y="1254869"/>
            <a:ext cx="10972800" cy="4871296"/>
          </a:xfrm>
        </p:spPr>
        <p:txBody>
          <a:bodyPr/>
          <a:lstStyle/>
          <a:p>
            <a:pPr algn="ctr"/>
            <a:endParaRPr lang="en-US" dirty="0"/>
          </a:p>
          <a:p>
            <a:pPr algn="ctr"/>
            <a:endParaRPr lang="en-ZA" dirty="0"/>
          </a:p>
          <a:p>
            <a:pPr algn="ctr"/>
            <a:endParaRPr lang="en-ZA" dirty="0"/>
          </a:p>
          <a:p>
            <a:pPr marL="0" indent="0" algn="ctr">
              <a:buNone/>
            </a:pPr>
            <a:r>
              <a:rPr lang="en-ZA" sz="4000" b="1" i="1" dirty="0"/>
              <a:t>SASAS module</a:t>
            </a:r>
          </a:p>
          <a:p>
            <a:pPr algn="ctr"/>
            <a:endParaRPr lang="en-ZA" dirty="0"/>
          </a:p>
        </p:txBody>
      </p:sp>
      <p:sp>
        <p:nvSpPr>
          <p:cNvPr id="4" name="TextBox 3">
            <a:extLst>
              <a:ext uri="{FF2B5EF4-FFF2-40B4-BE49-F238E27FC236}">
                <a16:creationId xmlns:a16="http://schemas.microsoft.com/office/drawing/2014/main" id="{CC420910-123A-E375-A378-4D118B747C86}"/>
              </a:ext>
            </a:extLst>
          </p:cNvPr>
          <p:cNvSpPr txBox="1"/>
          <p:nvPr/>
        </p:nvSpPr>
        <p:spPr>
          <a:xfrm>
            <a:off x="7827666" y="5900918"/>
            <a:ext cx="2140299" cy="700570"/>
          </a:xfrm>
          <a:prstGeom prst="rect">
            <a:avLst/>
          </a:prstGeom>
          <a:solidFill>
            <a:schemeClr val="bg1"/>
          </a:solidFill>
        </p:spPr>
        <p:txBody>
          <a:bodyPr wrap="square" rtlCol="0">
            <a:spAutoFit/>
          </a:bodyPr>
          <a:lstStyle/>
          <a:p>
            <a:endParaRPr lang="en-GB" dirty="0"/>
          </a:p>
        </p:txBody>
      </p:sp>
      <p:pic>
        <p:nvPicPr>
          <p:cNvPr id="5" name="Picture 2" descr="iec-logo - Randburg Chamber of Commerce and Industry">
            <a:extLst>
              <a:ext uri="{FF2B5EF4-FFF2-40B4-BE49-F238E27FC236}">
                <a16:creationId xmlns:a16="http://schemas.microsoft.com/office/drawing/2014/main" id="{21B1B606-3E15-4B12-CDEB-AF72DE58F3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3" y="5603131"/>
            <a:ext cx="1161959" cy="77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16F03F86-F32C-4001-A59B-2F84CD60377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4099" name="Rectangle 3"/>
          <p:cNvSpPr>
            <a:spLocks noGrp="1" noChangeArrowheads="1"/>
          </p:cNvSpPr>
          <p:nvPr>
            <p:ph type="body" idx="1"/>
          </p:nvPr>
        </p:nvSpPr>
        <p:spPr>
          <a:xfrm>
            <a:off x="424543" y="1412876"/>
            <a:ext cx="9786257" cy="4949825"/>
          </a:xfrm>
        </p:spPr>
        <p:txBody>
          <a:bodyPr>
            <a:normAutofit/>
          </a:bodyPr>
          <a:lstStyle/>
          <a:p>
            <a:pPr marL="0" indent="0">
              <a:buNone/>
            </a:pPr>
            <a:r>
              <a:rPr lang="en-US" altLang="en-US" sz="2200" dirty="0">
                <a:latin typeface="Arial" panose="020B0604020202020204" pitchFamily="34" charset="0"/>
                <a:ea typeface="ＭＳ Ｐゴシック" panose="020B0600070205080204" pitchFamily="34" charset="-128"/>
                <a:cs typeface="Arial" panose="020B0604020202020204" pitchFamily="34" charset="0"/>
              </a:rPr>
              <a:t>Survey was conducted by the </a:t>
            </a:r>
            <a:r>
              <a:rPr lang="en-US"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Human Sciences Research Council (HSRC)</a:t>
            </a:r>
          </a:p>
          <a:p>
            <a:pPr marL="0" indent="0">
              <a:buNone/>
            </a:pPr>
            <a:endParaRPr lang="en-US" altLang="en-US" sz="2200" b="1" dirty="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Nationally representative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of the population 16 years and older in private households across the 9 provinces</a:t>
            </a:r>
          </a:p>
          <a:p>
            <a:pPr eaLnBrk="1" hangingPunct="1"/>
            <a:r>
              <a:rPr lang="en-US"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500 Small Area Layers (SALs)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were selected using Census 2011 framework</a:t>
            </a:r>
          </a:p>
          <a:p>
            <a:pPr eaLnBrk="1" hangingPunct="1"/>
            <a:r>
              <a:rPr lang="en-US"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3,500</a:t>
            </a:r>
            <a:r>
              <a:rPr lang="en-US" altLang="en-US" sz="2200"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200" dirty="0">
                <a:latin typeface="Arial" panose="020B0604020202020204" pitchFamily="34" charset="0"/>
                <a:ea typeface="ＭＳ Ｐゴシック" panose="020B0600070205080204" pitchFamily="34" charset="-128"/>
                <a:cs typeface="Arial" panose="020B0604020202020204" pitchFamily="34" charset="0"/>
              </a:rPr>
              <a:t>addresses issued</a:t>
            </a:r>
          </a:p>
          <a:p>
            <a:pPr eaLnBrk="1" hangingPunct="1"/>
            <a:r>
              <a:rPr lang="en-US" altLang="en-US" sz="2200" dirty="0">
                <a:latin typeface="Arial" panose="020B0604020202020204" pitchFamily="34" charset="0"/>
                <a:ea typeface="ＭＳ Ｐゴシック" panose="020B0600070205080204" pitchFamily="34" charset="-128"/>
                <a:cs typeface="Arial" panose="020B0604020202020204" pitchFamily="34" charset="0"/>
              </a:rPr>
              <a:t>Collected by </a:t>
            </a:r>
            <a:r>
              <a:rPr lang="en-US"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face-to-face interview</a:t>
            </a:r>
          </a:p>
          <a:p>
            <a:pPr eaLnBrk="1" hangingPunct="1"/>
            <a:r>
              <a:rPr lang="en-US" altLang="en-US" sz="2200" dirty="0">
                <a:latin typeface="Arial" panose="020B0604020202020204" pitchFamily="34" charset="0"/>
                <a:ea typeface="ＭＳ Ｐゴシック" panose="020B0600070205080204" pitchFamily="34" charset="-128"/>
                <a:cs typeface="Arial" panose="020B0604020202020204" pitchFamily="34" charset="0"/>
              </a:rPr>
              <a:t>Data collection: </a:t>
            </a:r>
            <a:r>
              <a:rPr lang="en-US"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February-March 2025</a:t>
            </a:r>
          </a:p>
          <a:p>
            <a:pPr eaLnBrk="1" hangingPunct="1"/>
            <a:r>
              <a:rPr lang="en-GB" altLang="en-US" sz="2200" dirty="0">
                <a:latin typeface="Arial" panose="020B0604020202020204" pitchFamily="34" charset="0"/>
                <a:ea typeface="ＭＳ Ｐゴシック" panose="020B0600070205080204" pitchFamily="34" charset="-128"/>
                <a:cs typeface="Arial" panose="020B0604020202020204" pitchFamily="34" charset="0"/>
              </a:rPr>
              <a:t>Realised sample: </a:t>
            </a:r>
            <a:r>
              <a:rPr lang="en-GB"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3,119 respondents</a:t>
            </a:r>
          </a:p>
          <a:p>
            <a:pPr eaLnBrk="1" hangingPunct="1"/>
            <a:r>
              <a:rPr lang="en-GB" altLang="en-US" sz="2200" dirty="0">
                <a:latin typeface="Arial" panose="020B0604020202020204" pitchFamily="34" charset="0"/>
                <a:ea typeface="ＭＳ Ｐゴシック" panose="020B0600070205080204" pitchFamily="34" charset="-128"/>
                <a:cs typeface="Arial" panose="020B0604020202020204" pitchFamily="34" charset="0"/>
              </a:rPr>
              <a:t>Data will be </a:t>
            </a:r>
            <a:r>
              <a:rPr lang="en-GB"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weighted</a:t>
            </a:r>
            <a:r>
              <a:rPr lang="en-GB" altLang="en-US" sz="2200" dirty="0">
                <a:latin typeface="Arial" panose="020B0604020202020204" pitchFamily="34" charset="0"/>
                <a:ea typeface="ＭＳ Ｐゴシック" panose="020B0600070205080204" pitchFamily="34" charset="-128"/>
                <a:cs typeface="Arial" panose="020B0604020202020204" pitchFamily="34" charset="0"/>
              </a:rPr>
              <a:t> using </a:t>
            </a:r>
            <a:r>
              <a:rPr lang="en-GB" altLang="en-US" sz="2200" dirty="0" err="1">
                <a:latin typeface="Arial" panose="020B0604020202020204" pitchFamily="34" charset="0"/>
                <a:ea typeface="ＭＳ Ｐゴシック" panose="020B0600070205080204" pitchFamily="34" charset="-128"/>
                <a:cs typeface="Arial" panose="020B0604020202020204" pitchFamily="34" charset="0"/>
              </a:rPr>
              <a:t>StatsSA’s</a:t>
            </a:r>
            <a:r>
              <a:rPr lang="en-GB" altLang="en-US" sz="2200" dirty="0">
                <a:latin typeface="Arial" panose="020B0604020202020204" pitchFamily="34" charset="0"/>
                <a:ea typeface="ＭＳ Ｐゴシック" panose="020B0600070205080204" pitchFamily="34" charset="-128"/>
                <a:cs typeface="Arial" panose="020B0604020202020204" pitchFamily="34" charset="0"/>
              </a:rPr>
              <a:t> </a:t>
            </a:r>
            <a:r>
              <a:rPr lang="en-GB" altLang="en-US" sz="2200" b="1" dirty="0">
                <a:solidFill>
                  <a:schemeClr val="tx2">
                    <a:lumMod val="50000"/>
                    <a:lumOff val="50000"/>
                  </a:schemeClr>
                </a:solidFill>
                <a:latin typeface="Arial" panose="020B0604020202020204" pitchFamily="34" charset="0"/>
                <a:ea typeface="ＭＳ Ｐゴシック" panose="020B0600070205080204" pitchFamily="34" charset="-128"/>
                <a:cs typeface="Arial" panose="020B0604020202020204" pitchFamily="34" charset="0"/>
              </a:rPr>
              <a:t>latest mid-year population </a:t>
            </a:r>
            <a:r>
              <a:rPr lang="en-GB" altLang="en-US" sz="2200" dirty="0">
                <a:latin typeface="Arial" panose="020B0604020202020204" pitchFamily="34" charset="0"/>
                <a:ea typeface="ＭＳ Ｐゴシック" panose="020B0600070205080204" pitchFamily="34" charset="-128"/>
                <a:cs typeface="Arial" panose="020B0604020202020204" pitchFamily="34" charset="0"/>
              </a:rPr>
              <a:t>estimates once data quality control and cleaning completed</a:t>
            </a:r>
            <a:endParaRPr lang="en-GB" altLang="en-US" sz="2200" b="1" dirty="0">
              <a:solidFill>
                <a:schemeClr val="accent1"/>
              </a:solidFill>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4100" name="Group 4"/>
          <p:cNvGrpSpPr>
            <a:grpSpLocks noChangeAspect="1"/>
          </p:cNvGrpSpPr>
          <p:nvPr/>
        </p:nvGrpSpPr>
        <p:grpSpPr bwMode="auto">
          <a:xfrm>
            <a:off x="10326007" y="1551781"/>
            <a:ext cx="1441450" cy="4672013"/>
            <a:chOff x="6961188" y="480230"/>
            <a:chExt cx="2016125" cy="6252358"/>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9684" y="480230"/>
              <a:ext cx="1919131" cy="129597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descr="Fieldwork photos JareS3"/>
            <p:cNvPicPr>
              <a:picLocks noChangeAspect="1" noChangeArrowheads="1"/>
            </p:cNvPicPr>
            <p:nvPr/>
          </p:nvPicPr>
          <p:blipFill>
            <a:blip r:embed="rId3" cstate="print"/>
            <a:stretch>
              <a:fillRect/>
            </a:stretch>
          </p:blipFill>
          <p:spPr bwMode="auto">
            <a:xfrm>
              <a:off x="6961188" y="1924050"/>
              <a:ext cx="2016125" cy="13874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descr="Fieldwork photos JareS4"/>
            <p:cNvPicPr>
              <a:picLocks noChangeAspect="1" noChangeArrowheads="1"/>
            </p:cNvPicPr>
            <p:nvPr/>
          </p:nvPicPr>
          <p:blipFill>
            <a:blip r:embed="rId4" cstate="print"/>
            <a:stretch>
              <a:fillRect/>
            </a:stretch>
          </p:blipFill>
          <p:spPr bwMode="auto">
            <a:xfrm>
              <a:off x="6961188" y="3517900"/>
              <a:ext cx="2016125" cy="13017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descr="Opinions"/>
            <p:cNvPicPr>
              <a:picLocks noChangeAspect="1" noChangeArrowheads="1"/>
            </p:cNvPicPr>
            <p:nvPr/>
          </p:nvPicPr>
          <p:blipFill>
            <a:blip r:embed="rId5" cstate="print"/>
            <a:srcRect t="3596" b="29157"/>
            <a:stretch>
              <a:fillRect/>
            </a:stretch>
          </p:blipFill>
          <p:spPr bwMode="auto">
            <a:xfrm>
              <a:off x="6961188" y="5024438"/>
              <a:ext cx="2016125" cy="17081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4102" name="Rectangle 2"/>
          <p:cNvSpPr>
            <a:spLocks noGrp="1" noChangeArrowheads="1"/>
          </p:cNvSpPr>
          <p:nvPr>
            <p:ph type="title"/>
          </p:nvPr>
        </p:nvSpPr>
        <p:spPr>
          <a:xfrm>
            <a:off x="424543" y="17324"/>
            <a:ext cx="11491840" cy="1036777"/>
          </a:xfrm>
        </p:spPr>
        <p:txBody>
          <a:bodyPr>
            <a:normAutofit/>
          </a:bodyPr>
          <a:lstStyle/>
          <a:p>
            <a:r>
              <a:rPr lang="en-GB" alt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South African Social Attitudes Survey (SASAS) Methodology</a:t>
            </a:r>
          </a:p>
        </p:txBody>
      </p:sp>
    </p:spTree>
    <p:extLst>
      <p:ext uri="{BB962C8B-B14F-4D97-AF65-F5344CB8AC3E}">
        <p14:creationId xmlns:p14="http://schemas.microsoft.com/office/powerpoint/2010/main" val="2604889151"/>
      </p:ext>
    </p:extLst>
  </p:cSld>
  <p:clrMapOvr>
    <a:masterClrMapping/>
  </p:clrMapOvr>
  <p:transition spd="slow" advTm="7504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C970-1817-90AB-FEED-BDA5F636746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1E67FCA-3825-7633-A360-6DE3699F5FAE}"/>
              </a:ext>
            </a:extLst>
          </p:cNvPr>
          <p:cNvSpPr>
            <a:spLocks noGrp="1"/>
          </p:cNvSpPr>
          <p:nvPr>
            <p:ph type="title"/>
          </p:nvPr>
        </p:nvSpPr>
        <p:spPr/>
        <p:txBody>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Attitudes to Political Funding</a:t>
            </a:r>
            <a:br>
              <a:rPr lang="en-US" b="1" i="1" dirty="0">
                <a:latin typeface="Calibri" panose="020F0502020204030204" pitchFamily="34" charset="0"/>
                <a:ea typeface="Calibri" panose="020F0502020204030204" pitchFamily="34" charset="0"/>
                <a:cs typeface="Calibri" panose="020F0502020204030204" pitchFamily="34" charset="0"/>
              </a:rPr>
            </a:br>
            <a:br>
              <a:rPr lang="en-US" b="1" i="1" dirty="0">
                <a:latin typeface="Calibri" panose="020F0502020204030204" pitchFamily="34" charset="0"/>
                <a:ea typeface="Calibri" panose="020F0502020204030204" pitchFamily="34" charset="0"/>
                <a:cs typeface="Calibri" panose="020F0502020204030204" pitchFamily="34" charset="0"/>
              </a:rPr>
            </a:br>
            <a:endParaRPr lang="en-ZA" dirty="0"/>
          </a:p>
        </p:txBody>
      </p:sp>
      <p:pic>
        <p:nvPicPr>
          <p:cNvPr id="17" name="Picture 16">
            <a:extLst>
              <a:ext uri="{FF2B5EF4-FFF2-40B4-BE49-F238E27FC236}">
                <a16:creationId xmlns:a16="http://schemas.microsoft.com/office/drawing/2014/main" id="{59CE1C5C-ABDC-C619-856E-C1AFC23B425C}"/>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6242009" y="3948802"/>
            <a:ext cx="2503569" cy="2503569"/>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a:extLst>
              <a:ext uri="{FF2B5EF4-FFF2-40B4-BE49-F238E27FC236}">
                <a16:creationId xmlns:a16="http://schemas.microsoft.com/office/drawing/2014/main" id="{3EA87E6D-618B-9F52-30C3-54CF6F881680}"/>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8925536" y="3973532"/>
            <a:ext cx="2454110" cy="245411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Picture 15">
            <a:extLst>
              <a:ext uri="{FF2B5EF4-FFF2-40B4-BE49-F238E27FC236}">
                <a16:creationId xmlns:a16="http://schemas.microsoft.com/office/drawing/2014/main" id="{20C7ADA9-5F4E-DB1C-FCC7-B62EA242FB95}"/>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3580345" y="3918339"/>
            <a:ext cx="2509304" cy="250930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13">
            <a:extLst>
              <a:ext uri="{FF2B5EF4-FFF2-40B4-BE49-F238E27FC236}">
                <a16:creationId xmlns:a16="http://schemas.microsoft.com/office/drawing/2014/main" id="{F94112BC-8C33-66A3-6E1E-43A7AFCDBDDD}"/>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901343" y="3895035"/>
            <a:ext cx="2506453" cy="250645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3817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D6F6C4-FF2F-97FD-B498-16BB520A80ED}"/>
              </a:ext>
            </a:extLst>
          </p:cNvPr>
          <p:cNvSpPr>
            <a:spLocks noGrp="1"/>
          </p:cNvSpPr>
          <p:nvPr>
            <p:ph type="title"/>
          </p:nvPr>
        </p:nvSpPr>
        <p:spPr>
          <a:xfrm>
            <a:off x="839788" y="365126"/>
            <a:ext cx="10515600" cy="908504"/>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Dissatisfaction with the Political Climate</a:t>
            </a:r>
            <a:endParaRPr lang="en-ZA"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B05FE3F-6547-69D5-41A3-BEA2041184E7}"/>
              </a:ext>
            </a:extLst>
          </p:cNvPr>
          <p:cNvSpPr>
            <a:spLocks noGrp="1"/>
          </p:cNvSpPr>
          <p:nvPr>
            <p:ph type="body" idx="1"/>
          </p:nvPr>
        </p:nvSpPr>
        <p:spPr>
          <a:xfrm>
            <a:off x="839788" y="1421039"/>
            <a:ext cx="5157787" cy="908504"/>
          </a:xfrm>
        </p:spPr>
        <p:txBody>
          <a:bodyPr anchor="t" anchorCtr="0">
            <a:normAutofit/>
          </a:bodyPr>
          <a:lstStyle/>
          <a:p>
            <a:r>
              <a:rPr lang="en-US" sz="1600" dirty="0">
                <a:solidFill>
                  <a:schemeClr val="accent1"/>
                </a:solidFill>
                <a:latin typeface="Calibri" panose="020F0502020204030204" pitchFamily="34" charset="0"/>
                <a:ea typeface="Calibri" panose="020F0502020204030204" pitchFamily="34" charset="0"/>
                <a:cs typeface="Calibri" panose="020F0502020204030204" pitchFamily="34" charset="0"/>
              </a:rPr>
              <a:t>DEMOCRATIC FUNCTIONING</a:t>
            </a:r>
          </a:p>
          <a:p>
            <a:r>
              <a:rPr lang="en-US" sz="1600" dirty="0">
                <a:latin typeface="Calibri" panose="020F0502020204030204" pitchFamily="34" charset="0"/>
                <a:ea typeface="Calibri" panose="020F0502020204030204" pitchFamily="34" charset="0"/>
                <a:cs typeface="Calibri" panose="020F0502020204030204" pitchFamily="34" charset="0"/>
              </a:rPr>
              <a:t>Public satisfaction and dissatisfaction with the way democracy is working in South Africa (%)</a:t>
            </a:r>
            <a:endParaRPr lang="en-ZA" sz="16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46DC991F-1074-B6A9-7F0F-0BD8AB5C7E58}"/>
              </a:ext>
            </a:extLst>
          </p:cNvPr>
          <p:cNvSpPr>
            <a:spLocks noGrp="1"/>
          </p:cNvSpPr>
          <p:nvPr>
            <p:ph type="body" sz="quarter" idx="3"/>
          </p:nvPr>
        </p:nvSpPr>
        <p:spPr>
          <a:xfrm>
            <a:off x="6172200" y="1421039"/>
            <a:ext cx="5183188" cy="908504"/>
          </a:xfrm>
        </p:spPr>
        <p:txBody>
          <a:bodyPr anchor="t" anchorCtr="0">
            <a:normAutofit/>
          </a:bodyPr>
          <a:lstStyle/>
          <a:p>
            <a:r>
              <a:rPr lang="en-US" sz="1600" dirty="0">
                <a:solidFill>
                  <a:schemeClr val="accent1"/>
                </a:solidFill>
                <a:latin typeface="Calibri" panose="020F0502020204030204" pitchFamily="34" charset="0"/>
                <a:ea typeface="Calibri" panose="020F0502020204030204" pitchFamily="34" charset="0"/>
                <a:cs typeface="Calibri" panose="020F0502020204030204" pitchFamily="34" charset="0"/>
              </a:rPr>
              <a:t>POLITICAL LEADERSHIP</a:t>
            </a:r>
          </a:p>
          <a:p>
            <a:r>
              <a:rPr lang="en-US" sz="1600" dirty="0">
                <a:latin typeface="Calibri" panose="020F0502020204030204" pitchFamily="34" charset="0"/>
                <a:ea typeface="Calibri" panose="020F0502020204030204" pitchFamily="34" charset="0"/>
                <a:cs typeface="Calibri" panose="020F0502020204030204" pitchFamily="34" charset="0"/>
              </a:rPr>
              <a:t>Public satisfaction and dissatisfaction with the current political leaders in South Africa (%)</a:t>
            </a:r>
            <a:endParaRPr lang="en-ZA" sz="1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Content Placeholder 11">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2329543"/>
          <a:ext cx="5157787" cy="3860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ontent Placeholder 11">
            <a:extLst>
              <a:ext uri="{FF2B5EF4-FFF2-40B4-BE49-F238E27FC236}">
                <a16:creationId xmlns:a16="http://schemas.microsoft.com/office/drawing/2014/main" id="{9088E98A-4564-DB53-3E05-559FCC927AA4}"/>
              </a:ext>
            </a:extLst>
          </p:cNvPr>
          <p:cNvGraphicFramePr>
            <a:graphicFrameLocks noGrp="1"/>
          </p:cNvGraphicFramePr>
          <p:nvPr>
            <p:ph sz="quarter" idx="4"/>
          </p:nvPr>
        </p:nvGraphicFramePr>
        <p:xfrm>
          <a:off x="6172200" y="2329543"/>
          <a:ext cx="5183188" cy="38601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827E13B-E7DE-3999-14E6-FD790EED9F5E}"/>
              </a:ext>
            </a:extLst>
          </p:cNvPr>
          <p:cNvSpPr txBox="1"/>
          <p:nvPr/>
        </p:nvSpPr>
        <p:spPr>
          <a:xfrm>
            <a:off x="639097" y="635469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453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CD3E8-D5F8-3C35-A148-AD08D6CEFD0F}"/>
              </a:ext>
            </a:extLst>
          </p:cNvPr>
          <p:cNvSpPr>
            <a:spLocks noGrp="1"/>
          </p:cNvSpPr>
          <p:nvPr>
            <p:ph type="body" idx="1"/>
          </p:nvPr>
        </p:nvSpPr>
        <p:spPr>
          <a:xfrm>
            <a:off x="839788" y="1580809"/>
            <a:ext cx="5157787" cy="593951"/>
          </a:xfrm>
        </p:spPr>
        <p:txBody>
          <a:bodyPr anchor="t" anchorCtr="0">
            <a:norm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Self-reported level of interest in politics for the general public (%)</a:t>
            </a:r>
            <a:endParaRPr lang="en-ZA" sz="16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BB7E6B11-1C50-FAAB-AF62-008B73A58352}"/>
              </a:ext>
            </a:extLst>
          </p:cNvPr>
          <p:cNvSpPr>
            <a:spLocks noGrp="1"/>
          </p:cNvSpPr>
          <p:nvPr>
            <p:ph type="body" sz="quarter" idx="3"/>
          </p:nvPr>
        </p:nvSpPr>
        <p:spPr>
          <a:xfrm>
            <a:off x="6172200" y="1480457"/>
            <a:ext cx="5183188" cy="794657"/>
          </a:xfrm>
        </p:spPr>
        <p:txBody>
          <a:bodyPr anchor="t" anchorCtr="0">
            <a:norm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Public responses to the question: “How often does politics seem so complicated that you cannot really understand what is going on?” (%)</a:t>
            </a:r>
            <a:endParaRPr lang="en-ZA" sz="1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id="{9088E98A-4564-DB53-3E05-559FCC927AA4}"/>
              </a:ext>
            </a:extLst>
          </p:cNvPr>
          <p:cNvGraphicFramePr>
            <a:graphicFrameLocks noGrp="1"/>
          </p:cNvGraphicFramePr>
          <p:nvPr>
            <p:ph sz="half" idx="2"/>
          </p:nvPr>
        </p:nvGraphicFramePr>
        <p:xfrm>
          <a:off x="839788" y="2174760"/>
          <a:ext cx="5157787" cy="40149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6">
            <a:extLst>
              <a:ext uri="{FF2B5EF4-FFF2-40B4-BE49-F238E27FC236}">
                <a16:creationId xmlns:a16="http://schemas.microsoft.com/office/drawing/2014/main" id="{9088E98A-4564-DB53-3E05-559FCC927AA4}"/>
              </a:ext>
            </a:extLst>
          </p:cNvPr>
          <p:cNvGraphicFramePr>
            <a:graphicFrameLocks noGrp="1"/>
          </p:cNvGraphicFramePr>
          <p:nvPr>
            <p:ph sz="quarter" idx="4"/>
          </p:nvPr>
        </p:nvGraphicFramePr>
        <p:xfrm>
          <a:off x="6172200" y="2275114"/>
          <a:ext cx="5183188" cy="3914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6">
            <a:extLst>
              <a:ext uri="{FF2B5EF4-FFF2-40B4-BE49-F238E27FC236}">
                <a16:creationId xmlns:a16="http://schemas.microsoft.com/office/drawing/2014/main" id="{5E688A53-90E1-0D7D-0D68-19738E8886ED}"/>
              </a:ext>
            </a:extLst>
          </p:cNvPr>
          <p:cNvSpPr>
            <a:spLocks noGrp="1"/>
          </p:cNvSpPr>
          <p:nvPr>
            <p:ph type="title"/>
          </p:nvPr>
        </p:nvSpPr>
        <p:spPr>
          <a:xfrm>
            <a:off x="839788" y="365126"/>
            <a:ext cx="10515600" cy="908504"/>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Levels of Political Interest and Knowledge</a:t>
            </a:r>
            <a:endParaRPr lang="en-ZA"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3D71EDC-F181-66BA-454B-FF1FA2936C45}"/>
              </a:ext>
            </a:extLst>
          </p:cNvPr>
          <p:cNvSpPr txBox="1"/>
          <p:nvPr/>
        </p:nvSpPr>
        <p:spPr>
          <a:xfrm>
            <a:off x="639097" y="6354695"/>
            <a:ext cx="7846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HSRC SASAS 2024/25 IEC political funding module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56142"/>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7941</TotalTime>
  <Words>3440</Words>
  <Application>Microsoft Office PowerPoint</Application>
  <PresentationFormat>Widescreen</PresentationFormat>
  <Paragraphs>323</Paragraphs>
  <Slides>41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Aptos</vt:lpstr>
      <vt:lpstr>Aptos Display</vt:lpstr>
      <vt:lpstr>Aptos Narrow</vt:lpstr>
      <vt:lpstr>Arial</vt:lpstr>
      <vt:lpstr>Calibri</vt:lpstr>
      <vt:lpstr>Swiss721Medium</vt:lpstr>
      <vt:lpstr>Wingdings</vt:lpstr>
      <vt:lpstr>Diseño predeterminado</vt:lpstr>
      <vt:lpstr>Office Theme</vt:lpstr>
      <vt:lpstr>PowerPoint Presentation</vt:lpstr>
      <vt:lpstr>Presentation outline</vt:lpstr>
      <vt:lpstr>Study objectives</vt:lpstr>
      <vt:lpstr> Methodology </vt:lpstr>
      <vt:lpstr>PowerPoint Presentation</vt:lpstr>
      <vt:lpstr>South African Social Attitudes Survey (SASAS) Methodology</vt:lpstr>
      <vt:lpstr>Attitudes to Political Funding  </vt:lpstr>
      <vt:lpstr>Dissatisfaction with the Political Climate</vt:lpstr>
      <vt:lpstr>Levels of Political Interest and Knowledge</vt:lpstr>
      <vt:lpstr>Patterns of Political Donation Behaviour</vt:lpstr>
      <vt:lpstr>Support for the Freedom to Donate</vt:lpstr>
      <vt:lpstr>Public Backing for the Regulation of Political Funding </vt:lpstr>
      <vt:lpstr>Awareness of South Africa’s Political Funding Act</vt:lpstr>
      <vt:lpstr>Support for Political Finance Regulations </vt:lpstr>
      <vt:lpstr>Anxiety over Elite Influence in South African Politics</vt:lpstr>
      <vt:lpstr>Perceptions of Transparency in Political Donations</vt:lpstr>
      <vt:lpstr>Support for Donation Maximum Limit</vt:lpstr>
      <vt:lpstr>Perceptions of Donation Threshold</vt:lpstr>
      <vt:lpstr>Public Attitudes towards the Role of the Electoral Commission </vt:lpstr>
      <vt:lpstr>Support for Electoral Commission Oversight </vt:lpstr>
      <vt:lpstr>Views on Importance of Tracking Political Spending</vt:lpstr>
      <vt:lpstr>Importance of Tracking Political Funding Sources</vt:lpstr>
      <vt:lpstr>Confidence in Tracking Political Funding Sources</vt:lpstr>
      <vt:lpstr>Confidence in the Ability to Enforce Political Funding Act</vt:lpstr>
      <vt:lpstr>Attitudes towards the  Multi-Party Democracy Fund </vt:lpstr>
      <vt:lpstr>Awareness of the Multi-Party Democracy Fund</vt:lpstr>
      <vt:lpstr>Confidence in the Electoral Commission’s Management </vt:lpstr>
      <vt:lpstr>Willingness to Donate to the Multi-Party Democracy Fund</vt:lpstr>
      <vt:lpstr>Self-reported reasons for Multi-Party Democracy Fund donation intentions</vt:lpstr>
      <vt:lpstr>Will Tax Rebates Boost Willingness to Donate?</vt:lpstr>
      <vt:lpstr>Changes to the Political Financial Regulatory Framework </vt:lpstr>
      <vt:lpstr>Support for Monitoring Party Spending</vt:lpstr>
      <vt:lpstr>Promoting Female Political Representatives</vt:lpstr>
      <vt:lpstr>PowerPoint Presentation</vt:lpstr>
      <vt:lpstr>Key informant interviews (KIIs):  IEC effectiveness in implementation of the PFA</vt:lpstr>
      <vt:lpstr> Issues relating to political funding that jeopardise  the core role of the Commission </vt:lpstr>
      <vt:lpstr>Monitoring income and/or expenditure</vt:lpstr>
      <vt:lpstr>PowerPoint Presentation</vt:lpstr>
      <vt:lpstr> Key issues </vt:lpstr>
      <vt:lpstr>Key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Lindiwe Mashologu</dc:creator>
  <cp:lastModifiedBy>Franz-Kamissoko, Laura</cp:lastModifiedBy>
  <cp:revision>176</cp:revision>
  <dcterms:created xsi:type="dcterms:W3CDTF">2020-07-16T21:03:27Z</dcterms:created>
  <dcterms:modified xsi:type="dcterms:W3CDTF">2025-06-17T15:42:57Z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2025-06-17T08:26:50Z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5037d291-8a53-49e4-8487-d356ce69d26b</vt:lpwstr>
  </property>
  <property fmtid="{D5CDD505-2E9C-101B-9397-08002B2CF9AE}" pid="7" name="MSIP_Label_defa4170-0d19-0005-0004-bc88714345d2_ActionId">
    <vt:lpwstr>4b8312d0-b2d8-449f-a06c-f12253fb3714</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